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C2FD"/>
    <a:srgbClr val="A598FF"/>
    <a:srgbClr val="85FF8D"/>
    <a:srgbClr val="F3D1FF"/>
    <a:srgbClr val="57D5FF"/>
    <a:srgbClr val="FFC819"/>
    <a:srgbClr val="886DFF"/>
    <a:srgbClr val="F4FF96"/>
    <a:srgbClr val="FF0B2A"/>
    <a:srgbClr val="DDF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88"/>
    <p:restoredTop sz="94728"/>
  </p:normalViewPr>
  <p:slideViewPr>
    <p:cSldViewPr snapToGrid="0" snapToObjects="1">
      <p:cViewPr varScale="1">
        <p:scale>
          <a:sx n="101" d="100"/>
          <a:sy n="101" d="100"/>
        </p:scale>
        <p:origin x="80" y="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87533B-6F12-EC4B-83F9-832208779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99B1D99-47ED-174B-85EF-B48DC1C1D9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8BC0D4-CB55-E044-8552-DE00D7007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F1FBBD-B922-A444-82FB-5C3EB1370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C98749-BF0E-8042-958A-340D427EB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391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90CCA-7074-9C43-87F5-13123D20B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3FF3DE4-F6F9-0244-B88D-D8717BD85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2A4403-8364-1E4E-A5E0-9F0D13A18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762E99-C65F-5047-8725-1B671F60F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C2E7E7-587B-504E-8550-8E2E81CEB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459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0099D4F-17D8-024D-A3C9-FBF41DE4F0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A3812F5-A964-E945-88BD-0AD685D52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6C156E-AA61-824E-BB72-8737C89A2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84D3C9-2FB5-2F44-9371-3A1F062F0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D7D2B9-2952-4641-8453-DF9A0E935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625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CF8228-B6D6-AA4A-ACF5-17C237D8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449CC7-D4CD-1349-9F28-1CD0CE6C1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1CDC4F-4BE4-2E45-A080-DBD28C4E0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560CC9-6B2D-7144-AC51-16E13252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EF89AE-5CE5-014F-84C6-83DB54374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32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2FEE5E-0341-4A41-9E89-9155FDC8C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D960F19-99A0-0A47-A190-1D3468FED9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D0EF72-B385-5548-92AC-CCBC27042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D0174E-4CF2-2E4B-B5B2-9F0794000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5FC4D9-0641-B746-A8B6-12B11E284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7217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8B494A-B274-0A45-B483-CB340C614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23A8C5-E8B8-6249-8355-224E507918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F5A30C5-5D66-8849-BFE7-CECF4B195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AD7A265-214D-3348-BFC1-F59325DBA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8684BDB-AB65-A74F-9C95-13B91B3A8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4EA5DA-ADD1-464E-87AF-944836F16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5283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653AF5-B7B6-6A47-9E0B-6A6168275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8C5C81-1484-E64F-9058-008ED6627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D095776-F4E2-AF44-9AFC-4E3CDFECC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E91B784-0A7C-D642-89BE-D078665260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DD7E349-491F-EB4C-9C4D-1398B0EBD5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C14CC6C-071D-9B43-8C6B-4DFF928B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02DB6F2-539A-654A-B861-68AAFD2A4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66ED77C-62E7-5E43-B087-876F36043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845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A10C25-DC3E-5C42-83CF-59F53E409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B46599D-DDD5-2C4E-8E1E-4EA668143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14FDD7F-D683-EE41-9DF4-0FE5EFB8F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F64854E-7D2B-1741-8849-667A8F80B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952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97E1F3-EEB6-224A-B1BF-0142A794B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D11D50D-3C51-3E49-A654-A14777F9C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1F6C316-7497-CD4D-9857-77DE43568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927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8AF3DB-07E9-664A-91DB-14E28DE97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38E877-8602-9847-9A3A-2C5668A2D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2C63A27-9594-744D-B378-E101927B33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0D335F1-AE86-7D48-A09A-DAB297BCD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0533C9-C4FC-D14B-A5FB-0EA7AD3CA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3E6A637-B5CB-5940-A73D-6F9CA62DC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660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400DE-E5F5-FE46-AC0B-7AD596758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298E9EF-6BBC-2846-BAFE-FFDA2F774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FA7857-1A59-1C47-BD4B-FC5062F7B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C81F10B-4965-244A-9A64-B451705F8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EF25F0E-2E5A-7E44-95D3-125BD2737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8983855-878C-054E-A3DC-3A5DAA657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263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6872407-346F-AC47-B222-94FB52389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D53B86F-E7ED-FA4E-B3D6-5CA03ACB7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967DD4-52F0-D94D-9F26-5A643C49E5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0374E-8CCC-0949-880B-133CDA37F344}" type="datetimeFigureOut">
              <a:rPr lang="de-DE" smtClean="0"/>
              <a:t>12.07.2023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A7AB75-E0C9-344E-95A7-90D09BBA14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E82800-2C6C-ED4F-865C-70757DEE7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79E67-A0FC-A342-B8B7-216FDE7FBD7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715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6E44AD11-B060-024F-8B9B-5C049131C81A}"/>
              </a:ext>
            </a:extLst>
          </p:cNvPr>
          <p:cNvSpPr/>
          <p:nvPr/>
        </p:nvSpPr>
        <p:spPr>
          <a:xfrm>
            <a:off x="5443495" y="0"/>
            <a:ext cx="3519814" cy="6858000"/>
          </a:xfrm>
          <a:prstGeom prst="roundRect">
            <a:avLst/>
          </a:prstGeom>
          <a:solidFill>
            <a:srgbClr val="DDFF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Zierrahmen 4">
            <a:extLst>
              <a:ext uri="{FF2B5EF4-FFF2-40B4-BE49-F238E27FC236}">
                <a16:creationId xmlns:a16="http://schemas.microsoft.com/office/drawing/2014/main" id="{F43AD795-CBFD-A245-A779-9DBBF2C07CBA}"/>
              </a:ext>
            </a:extLst>
          </p:cNvPr>
          <p:cNvSpPr/>
          <p:nvPr/>
        </p:nvSpPr>
        <p:spPr>
          <a:xfrm>
            <a:off x="5831273" y="438411"/>
            <a:ext cx="2768252" cy="601249"/>
          </a:xfrm>
          <a:prstGeom prst="plaqu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Forschungsfächer</a:t>
            </a:r>
          </a:p>
        </p:txBody>
      </p:sp>
      <p:pic>
        <p:nvPicPr>
          <p:cNvPr id="9" name="Grafik 8" descr="Ein Bild, das ClipArt enthält.&#10;&#10;Automatisch generierte Beschreibung">
            <a:extLst>
              <a:ext uri="{FF2B5EF4-FFF2-40B4-BE49-F238E27FC236}">
                <a16:creationId xmlns:a16="http://schemas.microsoft.com/office/drawing/2014/main" id="{44770C8B-28D9-5147-A6B4-226FE135C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4317" y="1933848"/>
            <a:ext cx="1658171" cy="1191752"/>
          </a:xfrm>
          <a:prstGeom prst="rect">
            <a:avLst/>
          </a:prstGeom>
        </p:spPr>
      </p:pic>
      <p:pic>
        <p:nvPicPr>
          <p:cNvPr id="11" name="Grafik 10" descr="Ein Bild, das Text, Sportwettkampf, Spiegel, Basketball enthält.&#10;&#10;Automatisch generierte Beschreibung">
            <a:extLst>
              <a:ext uri="{FF2B5EF4-FFF2-40B4-BE49-F238E27FC236}">
                <a16:creationId xmlns:a16="http://schemas.microsoft.com/office/drawing/2014/main" id="{D5873390-E883-0148-BCD4-7CFF32061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2811" y="3352904"/>
            <a:ext cx="398416" cy="169327"/>
          </a:xfrm>
          <a:prstGeom prst="rect">
            <a:avLst/>
          </a:prstGeom>
        </p:spPr>
      </p:pic>
      <p:pic>
        <p:nvPicPr>
          <p:cNvPr id="13" name="Grafik 12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7FCFA6BE-F973-604D-8836-EF592115B5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 flipV="1">
            <a:off x="8118015" y="2878573"/>
            <a:ext cx="299023" cy="397524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E12CA4B4-4096-844A-BD9E-D1E9B98EE3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0178" y="1214989"/>
            <a:ext cx="289449" cy="286197"/>
          </a:xfrm>
          <a:prstGeom prst="rect">
            <a:avLst/>
          </a:prstGeom>
        </p:spPr>
      </p:pic>
      <p:pic>
        <p:nvPicPr>
          <p:cNvPr id="19" name="Grafik 18" descr="Ein Bild, das ClipArt enthält.&#10;&#10;Automatisch generierte Beschreibung">
            <a:extLst>
              <a:ext uri="{FF2B5EF4-FFF2-40B4-BE49-F238E27FC236}">
                <a16:creationId xmlns:a16="http://schemas.microsoft.com/office/drawing/2014/main" id="{A4A3D31B-8C1E-5C48-96E1-36DFC848D3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66303" y="1609583"/>
            <a:ext cx="368371" cy="299837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057193A0-BE3E-1B4F-92A4-C8EFB88240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87437" y="1242314"/>
            <a:ext cx="306540" cy="252108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C952CBDE-C47C-5241-ADE7-3B00FCD6828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20552" y="3197096"/>
            <a:ext cx="321050" cy="287416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4C3FEDB2-972D-2B42-88F1-9E8E6EF364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66303" y="2404963"/>
            <a:ext cx="403447" cy="316497"/>
          </a:xfrm>
          <a:prstGeom prst="rect">
            <a:avLst/>
          </a:prstGeom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8CE63CD8-C94E-EB4E-9A01-4E4FA63B4776}"/>
              </a:ext>
            </a:extLst>
          </p:cNvPr>
          <p:cNvSpPr txBox="1"/>
          <p:nvPr/>
        </p:nvSpPr>
        <p:spPr>
          <a:xfrm>
            <a:off x="5623489" y="1896875"/>
            <a:ext cx="8311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1. Das Problem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A388F32D-92C8-304A-B574-4B4F165C721A}"/>
              </a:ext>
            </a:extLst>
          </p:cNvPr>
          <p:cNvSpPr txBox="1"/>
          <p:nvPr/>
        </p:nvSpPr>
        <p:spPr>
          <a:xfrm>
            <a:off x="6226159" y="1457273"/>
            <a:ext cx="102143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2. Die Forscherfrage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3B2BDAB4-D908-C743-AA41-535C0F1CB83F}"/>
              </a:ext>
            </a:extLst>
          </p:cNvPr>
          <p:cNvSpPr txBox="1"/>
          <p:nvPr/>
        </p:nvSpPr>
        <p:spPr>
          <a:xfrm>
            <a:off x="7372730" y="1485146"/>
            <a:ext cx="89479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3. Die Hypothese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59420962-A2FA-684D-9345-EDFD2AFA1E50}"/>
              </a:ext>
            </a:extLst>
          </p:cNvPr>
          <p:cNvSpPr txBox="1"/>
          <p:nvPr/>
        </p:nvSpPr>
        <p:spPr>
          <a:xfrm>
            <a:off x="8037201" y="2192535"/>
            <a:ext cx="8531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4. Die Versuchs-</a:t>
            </a:r>
          </a:p>
          <a:p>
            <a:r>
              <a:rPr lang="de-DE" sz="800" dirty="0"/>
              <a:t>           planung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FB3CE32B-85EF-6747-B320-4E6BD078F7D6}"/>
              </a:ext>
            </a:extLst>
          </p:cNvPr>
          <p:cNvSpPr txBox="1"/>
          <p:nvPr/>
        </p:nvSpPr>
        <p:spPr>
          <a:xfrm>
            <a:off x="7863331" y="3321191"/>
            <a:ext cx="102784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5. Die Durchführung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67DE4FA7-8E3B-A44E-AD78-16EAC6C3A5DD}"/>
              </a:ext>
            </a:extLst>
          </p:cNvPr>
          <p:cNvSpPr txBox="1"/>
          <p:nvPr/>
        </p:nvSpPr>
        <p:spPr>
          <a:xfrm>
            <a:off x="6752523" y="3540426"/>
            <a:ext cx="9989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6. Die Beobachtung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FA013C4B-83AA-A24A-B0E2-4B5E9B333BB9}"/>
              </a:ext>
            </a:extLst>
          </p:cNvPr>
          <p:cNvSpPr txBox="1"/>
          <p:nvPr/>
        </p:nvSpPr>
        <p:spPr>
          <a:xfrm>
            <a:off x="5691408" y="3522231"/>
            <a:ext cx="94929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7. Die Auswertung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075D28CA-96A5-6C4A-8778-95151AEEF80B}"/>
              </a:ext>
            </a:extLst>
          </p:cNvPr>
          <p:cNvSpPr txBox="1"/>
          <p:nvPr/>
        </p:nvSpPr>
        <p:spPr>
          <a:xfrm>
            <a:off x="5505978" y="2721460"/>
            <a:ext cx="9172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8. Mein Rückblick</a:t>
            </a:r>
          </a:p>
        </p:txBody>
      </p:sp>
      <p:pic>
        <p:nvPicPr>
          <p:cNvPr id="36" name="Grafik 35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C6655CBB-DB30-8945-8C53-93D303C64C2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17406" y="1840291"/>
            <a:ext cx="266619" cy="368562"/>
          </a:xfrm>
          <a:prstGeom prst="rect">
            <a:avLst/>
          </a:prstGeom>
        </p:spPr>
      </p:pic>
      <p:sp>
        <p:nvSpPr>
          <p:cNvPr id="38" name="Rechteck 37">
            <a:extLst>
              <a:ext uri="{FF2B5EF4-FFF2-40B4-BE49-F238E27FC236}">
                <a16:creationId xmlns:a16="http://schemas.microsoft.com/office/drawing/2014/main" id="{BE109EAE-A917-E349-A742-A31488FAE336}"/>
              </a:ext>
            </a:extLst>
          </p:cNvPr>
          <p:cNvSpPr/>
          <p:nvPr/>
        </p:nvSpPr>
        <p:spPr>
          <a:xfrm>
            <a:off x="5831273" y="4195421"/>
            <a:ext cx="2762126" cy="15666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A17A981A-624B-A042-92C7-438AD9522197}"/>
              </a:ext>
            </a:extLst>
          </p:cNvPr>
          <p:cNvSpPr txBox="1"/>
          <p:nvPr/>
        </p:nvSpPr>
        <p:spPr>
          <a:xfrm>
            <a:off x="6842328" y="4246670"/>
            <a:ext cx="530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von</a:t>
            </a:r>
          </a:p>
        </p:txBody>
      </p:sp>
      <p:cxnSp>
        <p:nvCxnSpPr>
          <p:cNvPr id="40" name="Gerade Verbindung 39">
            <a:extLst>
              <a:ext uri="{FF2B5EF4-FFF2-40B4-BE49-F238E27FC236}">
                <a16:creationId xmlns:a16="http://schemas.microsoft.com/office/drawing/2014/main" id="{B82BF532-927D-0744-9B80-8DBCB24BC476}"/>
              </a:ext>
            </a:extLst>
          </p:cNvPr>
          <p:cNvCxnSpPr/>
          <p:nvPr/>
        </p:nvCxnSpPr>
        <p:spPr>
          <a:xfrm>
            <a:off x="5831273" y="4859079"/>
            <a:ext cx="27621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>
            <a:extLst>
              <a:ext uri="{FF2B5EF4-FFF2-40B4-BE49-F238E27FC236}">
                <a16:creationId xmlns:a16="http://schemas.microsoft.com/office/drawing/2014/main" id="{58D3888B-09FD-DE41-8EF2-B5A9BD63D6F1}"/>
              </a:ext>
            </a:extLst>
          </p:cNvPr>
          <p:cNvCxnSpPr/>
          <p:nvPr/>
        </p:nvCxnSpPr>
        <p:spPr>
          <a:xfrm>
            <a:off x="5831273" y="5358809"/>
            <a:ext cx="27915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>
            <a:extLst>
              <a:ext uri="{FF2B5EF4-FFF2-40B4-BE49-F238E27FC236}">
                <a16:creationId xmlns:a16="http://schemas.microsoft.com/office/drawing/2014/main" id="{B04390E1-BAA4-5E05-CD14-CA1FBE0D3854}"/>
              </a:ext>
            </a:extLst>
          </p:cNvPr>
          <p:cNvSpPr txBox="1"/>
          <p:nvPr/>
        </p:nvSpPr>
        <p:spPr>
          <a:xfrm>
            <a:off x="246299" y="344412"/>
            <a:ext cx="463890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Der Forschungsfächer strukturiert Arbeits- und Denkstrukturen</a:t>
            </a:r>
          </a:p>
          <a:p>
            <a:endParaRPr lang="de-DE" b="1" dirty="0">
              <a:solidFill>
                <a:srgbClr val="1D2125"/>
              </a:solidFill>
              <a:latin typeface="-apple-system"/>
            </a:endParaRPr>
          </a:p>
          <a:p>
            <a:r>
              <a:rPr lang="de-DE" dirty="0">
                <a:solidFill>
                  <a:srgbClr val="1D2125"/>
                </a:solidFill>
              </a:rPr>
              <a:t>Er bietet: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1D2125"/>
                </a:solidFill>
              </a:rPr>
              <a:t>sprachliche Scaffolds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1D2125"/>
                </a:solidFill>
              </a:rPr>
              <a:t>Tipps und Hinweise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rgbClr val="1D2125"/>
                </a:solidFill>
              </a:rPr>
              <a:t>Erklärvideos</a:t>
            </a:r>
            <a:endParaRPr lang="de-DE" dirty="0">
              <a:solidFill>
                <a:srgbClr val="1D212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rgbClr val="1D2125"/>
                </a:solidFill>
              </a:rPr>
              <a:t>QR-Codes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rgbClr val="1D2125"/>
                </a:solidFill>
              </a:rPr>
              <a:t>Abbildungen zum Verständnis</a:t>
            </a:r>
            <a:endParaRPr lang="de-DE" dirty="0">
              <a:solidFill>
                <a:srgbClr val="1D212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1D2125"/>
                </a:solidFill>
              </a:rPr>
              <a:t>Begriffsspeicher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1D2125"/>
                </a:solidFill>
              </a:rPr>
              <a:t>f</a:t>
            </a:r>
            <a:r>
              <a:rPr lang="de-DE" dirty="0" smtClean="0">
                <a:solidFill>
                  <a:srgbClr val="1D2125"/>
                </a:solidFill>
              </a:rPr>
              <a:t>achliche </a:t>
            </a:r>
            <a:r>
              <a:rPr lang="de-DE" dirty="0">
                <a:solidFill>
                  <a:srgbClr val="1D2125"/>
                </a:solidFill>
              </a:rPr>
              <a:t>Informationen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1D2125"/>
                </a:solidFill>
              </a:rPr>
              <a:t>e</a:t>
            </a:r>
            <a:r>
              <a:rPr lang="de-DE" dirty="0" smtClean="0">
                <a:solidFill>
                  <a:srgbClr val="1D2125"/>
                </a:solidFill>
              </a:rPr>
              <a:t>tc</a:t>
            </a:r>
            <a:r>
              <a:rPr lang="de-DE" dirty="0">
                <a:solidFill>
                  <a:srgbClr val="1D2125"/>
                </a:solidFill>
              </a:rPr>
              <a:t>.</a:t>
            </a:r>
          </a:p>
          <a:p>
            <a:r>
              <a:rPr lang="de-DE" dirty="0">
                <a:solidFill>
                  <a:srgbClr val="1D2125"/>
                </a:solidFill>
              </a:rPr>
              <a:t>Ihnen </a:t>
            </a:r>
            <a:r>
              <a:rPr lang="de-DE" dirty="0" smtClean="0">
                <a:solidFill>
                  <a:srgbClr val="1D2125"/>
                </a:solidFill>
              </a:rPr>
              <a:t>fallen </a:t>
            </a:r>
            <a:r>
              <a:rPr lang="de-DE" dirty="0">
                <a:solidFill>
                  <a:srgbClr val="1D2125"/>
                </a:solidFill>
              </a:rPr>
              <a:t>hier bestimmt noch einige andere Möglichkeiten ein.</a:t>
            </a:r>
          </a:p>
          <a:p>
            <a:endParaRPr lang="de-DE" b="1" dirty="0">
              <a:solidFill>
                <a:srgbClr val="1D2125"/>
              </a:solidFill>
            </a:endParaRPr>
          </a:p>
          <a:p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Die Schülerinnen und Schüler nutzen ihren Forschungsfächer während eines gesamten </a:t>
            </a:r>
            <a:r>
              <a:rPr lang="de-DE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Schul</a:t>
            </a: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(halb-)</a:t>
            </a:r>
            <a:r>
              <a:rPr lang="de-DE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jahres</a:t>
            </a: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de-DE" sz="1800" b="1" dirty="0">
              <a:solidFill>
                <a:srgbClr val="1D2125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de-DE" dirty="0">
                <a:solidFill>
                  <a:srgbClr val="1D2125"/>
                </a:solidFill>
                <a:cs typeface="Arial" panose="020B0604020202020204" pitchFamily="34" charset="0"/>
              </a:rPr>
              <a:t>Die </a:t>
            </a:r>
            <a:r>
              <a:rPr lang="de-DE" dirty="0" smtClean="0">
                <a:solidFill>
                  <a:srgbClr val="1D2125"/>
                </a:solidFill>
                <a:cs typeface="Arial" panose="020B0604020202020204" pitchFamily="34" charset="0"/>
              </a:rPr>
              <a:t>QR-Code </a:t>
            </a:r>
            <a:r>
              <a:rPr lang="de-DE" dirty="0">
                <a:solidFill>
                  <a:srgbClr val="1D2125"/>
                </a:solidFill>
                <a:cs typeface="Arial" panose="020B0604020202020204" pitchFamily="34" charset="0"/>
              </a:rPr>
              <a:t>können mit neuen </a:t>
            </a:r>
            <a:r>
              <a:rPr lang="de-DE" dirty="0" smtClean="0">
                <a:solidFill>
                  <a:srgbClr val="1D2125"/>
                </a:solidFill>
                <a:cs typeface="Arial" panose="020B0604020202020204" pitchFamily="34" charset="0"/>
              </a:rPr>
              <a:t>QR-Codes </a:t>
            </a:r>
            <a:r>
              <a:rPr lang="de-DE" dirty="0">
                <a:solidFill>
                  <a:srgbClr val="1D2125"/>
                </a:solidFill>
                <a:cs typeface="Arial" panose="020B0604020202020204" pitchFamily="34" charset="0"/>
              </a:rPr>
              <a:t>auf </a:t>
            </a:r>
            <a:r>
              <a:rPr lang="de-DE" dirty="0" smtClean="0">
                <a:solidFill>
                  <a:srgbClr val="1D2125"/>
                </a:solidFill>
                <a:cs typeface="Arial" panose="020B0604020202020204" pitchFamily="34" charset="0"/>
              </a:rPr>
              <a:t>Klebeetiketten überklebt </a:t>
            </a:r>
            <a:r>
              <a:rPr lang="de-DE" dirty="0">
                <a:solidFill>
                  <a:srgbClr val="1D2125"/>
                </a:solidFill>
                <a:cs typeface="Arial" panose="020B0604020202020204" pitchFamily="34" charset="0"/>
              </a:rPr>
              <a:t>werden. So kann der Forschungsfächer über die gesamte Schulzeit verwendet werden. </a:t>
            </a:r>
            <a:endParaRPr lang="de-DE" dirty="0">
              <a:solidFill>
                <a:srgbClr val="1D21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698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917CC8F8-B662-3A43-A6C8-E7C1CEA5B9DA}"/>
              </a:ext>
            </a:extLst>
          </p:cNvPr>
          <p:cNvSpPr/>
          <p:nvPr/>
        </p:nvSpPr>
        <p:spPr>
          <a:xfrm>
            <a:off x="5454321" y="0"/>
            <a:ext cx="3519814" cy="6858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Zierrahmen 4">
            <a:extLst>
              <a:ext uri="{FF2B5EF4-FFF2-40B4-BE49-F238E27FC236}">
                <a16:creationId xmlns:a16="http://schemas.microsoft.com/office/drawing/2014/main" id="{8BB43C7D-352A-664B-BD92-2E507524C045}"/>
              </a:ext>
            </a:extLst>
          </p:cNvPr>
          <p:cNvSpPr/>
          <p:nvPr/>
        </p:nvSpPr>
        <p:spPr>
          <a:xfrm>
            <a:off x="5830102" y="290153"/>
            <a:ext cx="2768252" cy="601249"/>
          </a:xfrm>
          <a:prstGeom prst="plaqu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Das Problem</a:t>
            </a:r>
          </a:p>
        </p:txBody>
      </p:sp>
      <p:pic>
        <p:nvPicPr>
          <p:cNvPr id="11" name="Grafik 10" descr="Ein Bild, das ClipArt enthält.&#10;&#10;Automatisch generierte Beschreibung">
            <a:extLst>
              <a:ext uri="{FF2B5EF4-FFF2-40B4-BE49-F238E27FC236}">
                <a16:creationId xmlns:a16="http://schemas.microsoft.com/office/drawing/2014/main" id="{0DC1FC90-0501-574E-BF7B-08EA265411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6123" y="1009572"/>
            <a:ext cx="792320" cy="644912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D06E5047-A8D3-7F4F-A317-25B6C4F8E24E}"/>
              </a:ext>
            </a:extLst>
          </p:cNvPr>
          <p:cNvSpPr txBox="1"/>
          <p:nvPr/>
        </p:nvSpPr>
        <p:spPr>
          <a:xfrm>
            <a:off x="5629421" y="2799020"/>
            <a:ext cx="31870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b="1" dirty="0"/>
              <a:t>So könntest Du vorgehen:</a:t>
            </a:r>
          </a:p>
          <a:p>
            <a:pPr marL="342900" indent="-342900">
              <a:buAutoNum type="alphaLcParenR"/>
            </a:pPr>
            <a:r>
              <a:rPr lang="de-DE" sz="1000" dirty="0"/>
              <a:t>Schreibe das Thema auf!</a:t>
            </a:r>
          </a:p>
          <a:p>
            <a:pPr marL="342900" indent="-342900">
              <a:buAutoNum type="alphaLcParenR"/>
            </a:pPr>
            <a:r>
              <a:rPr lang="de-DE" sz="1000" dirty="0"/>
              <a:t>Was weißt Du über das Thema?</a:t>
            </a:r>
          </a:p>
          <a:p>
            <a:pPr marL="342900" indent="-342900">
              <a:buAutoNum type="alphaLcParenR"/>
            </a:pPr>
            <a:r>
              <a:rPr lang="de-DE" sz="1000" dirty="0"/>
              <a:t>Was interessiert Dich besonders?</a:t>
            </a:r>
          </a:p>
          <a:p>
            <a:pPr marL="342900" indent="-342900">
              <a:buAutoNum type="alphaLcParenR"/>
            </a:pPr>
            <a:r>
              <a:rPr lang="de-DE" sz="1000" dirty="0"/>
              <a:t>Welche Schlüsselwörter kennst Du zu dem Thema?</a:t>
            </a:r>
          </a:p>
          <a:p>
            <a:r>
              <a:rPr lang="de-DE" sz="1000" dirty="0"/>
              <a:t>…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E70ECC51-FE96-1B4B-9C85-AE622BA48DE1}"/>
              </a:ext>
            </a:extLst>
          </p:cNvPr>
          <p:cNvSpPr/>
          <p:nvPr/>
        </p:nvSpPr>
        <p:spPr>
          <a:xfrm>
            <a:off x="5463060" y="1894153"/>
            <a:ext cx="3519814" cy="8651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Um welches Problem zu welchem Thema geht es?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74ED6A09-BAB7-2147-9B0D-EAB1AD03B448}"/>
              </a:ext>
            </a:extLst>
          </p:cNvPr>
          <p:cNvSpPr txBox="1"/>
          <p:nvPr/>
        </p:nvSpPr>
        <p:spPr>
          <a:xfrm>
            <a:off x="6741951" y="1600354"/>
            <a:ext cx="94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Auftrag:</a:t>
            </a:r>
          </a:p>
        </p:txBody>
      </p:sp>
    </p:spTree>
    <p:extLst>
      <p:ext uri="{BB962C8B-B14F-4D97-AF65-F5344CB8AC3E}">
        <p14:creationId xmlns:p14="http://schemas.microsoft.com/office/powerpoint/2010/main" val="4103535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917CC8F8-B662-3A43-A6C8-E7C1CEA5B9DA}"/>
              </a:ext>
            </a:extLst>
          </p:cNvPr>
          <p:cNvSpPr/>
          <p:nvPr/>
        </p:nvSpPr>
        <p:spPr>
          <a:xfrm>
            <a:off x="5386051" y="1"/>
            <a:ext cx="3519814" cy="6857999"/>
          </a:xfrm>
          <a:prstGeom prst="roundRect">
            <a:avLst/>
          </a:prstGeom>
          <a:solidFill>
            <a:srgbClr val="F4FF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Zierrahmen 4">
            <a:extLst>
              <a:ext uri="{FF2B5EF4-FFF2-40B4-BE49-F238E27FC236}">
                <a16:creationId xmlns:a16="http://schemas.microsoft.com/office/drawing/2014/main" id="{8BB43C7D-352A-664B-BD92-2E507524C045}"/>
              </a:ext>
            </a:extLst>
          </p:cNvPr>
          <p:cNvSpPr/>
          <p:nvPr/>
        </p:nvSpPr>
        <p:spPr>
          <a:xfrm>
            <a:off x="5761832" y="381688"/>
            <a:ext cx="2768252" cy="601249"/>
          </a:xfrm>
          <a:prstGeom prst="plaqu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B74DD474-E370-AF4B-AF7D-1CAA56D42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1859" y="1018951"/>
            <a:ext cx="944554" cy="776830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DCA9F0F1-8D79-114A-BB4F-4D643E73DD95}"/>
              </a:ext>
            </a:extLst>
          </p:cNvPr>
          <p:cNvSpPr txBox="1"/>
          <p:nvPr/>
        </p:nvSpPr>
        <p:spPr>
          <a:xfrm>
            <a:off x="5791352" y="433140"/>
            <a:ext cx="27701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200" dirty="0"/>
              <a:t>2. Die Forschungsfrage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1FD1D0E-2E62-1E47-8D73-EE078A8D6A4A}"/>
              </a:ext>
            </a:extLst>
          </p:cNvPr>
          <p:cNvSpPr/>
          <p:nvPr/>
        </p:nvSpPr>
        <p:spPr>
          <a:xfrm>
            <a:off x="5396153" y="1996895"/>
            <a:ext cx="3519814" cy="8651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Formuliere aus deinem Problem eine Forschungsfrage.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497F246A-8E66-E94E-A40C-C0566D100ABB}"/>
              </a:ext>
            </a:extLst>
          </p:cNvPr>
          <p:cNvSpPr txBox="1"/>
          <p:nvPr/>
        </p:nvSpPr>
        <p:spPr>
          <a:xfrm>
            <a:off x="6675044" y="1703096"/>
            <a:ext cx="94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Auftrag: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C212C304-51FD-FB4F-87CF-267C3A18AEA4}"/>
              </a:ext>
            </a:extLst>
          </p:cNvPr>
          <p:cNvSpPr txBox="1"/>
          <p:nvPr/>
        </p:nvSpPr>
        <p:spPr>
          <a:xfrm>
            <a:off x="5569356" y="3502773"/>
            <a:ext cx="22113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/>
              <a:t>Hilfreiche Methoden-Tools: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0704E200-9B0B-D748-BB3D-6FF43BAAAEFC}"/>
              </a:ext>
            </a:extLst>
          </p:cNvPr>
          <p:cNvSpPr txBox="1"/>
          <p:nvPr/>
        </p:nvSpPr>
        <p:spPr>
          <a:xfrm>
            <a:off x="5569356" y="3798248"/>
            <a:ext cx="3269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i="1" dirty="0"/>
              <a:t>Erstelle im Laufe deiner Arbeiten zum Thema einen Wortspeicher!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295A6A2D-0EA9-8043-B83E-7756CD78713F}"/>
              </a:ext>
            </a:extLst>
          </p:cNvPr>
          <p:cNvSpPr txBox="1"/>
          <p:nvPr/>
        </p:nvSpPr>
        <p:spPr>
          <a:xfrm>
            <a:off x="5569356" y="2907179"/>
            <a:ext cx="41475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/>
              <a:t>Hinweis:</a:t>
            </a:r>
            <a:r>
              <a:rPr lang="de-DE" sz="1050" dirty="0"/>
              <a:t> Überlege, ob du die Frage auch wirklich    </a:t>
            </a:r>
          </a:p>
          <a:p>
            <a:r>
              <a:rPr lang="de-DE" sz="1050" dirty="0"/>
              <a:t>                 untersuchen kannst.</a:t>
            </a:r>
            <a:r>
              <a:rPr lang="de-DE" sz="1050" b="1" dirty="0"/>
              <a:t> </a:t>
            </a:r>
            <a:r>
              <a:rPr lang="de-DE" sz="1050" dirty="0"/>
              <a:t>Keine Ja/Nein Fragen!!!</a:t>
            </a:r>
          </a:p>
        </p:txBody>
      </p:sp>
    </p:spTree>
    <p:extLst>
      <p:ext uri="{BB962C8B-B14F-4D97-AF65-F5344CB8AC3E}">
        <p14:creationId xmlns:p14="http://schemas.microsoft.com/office/powerpoint/2010/main" val="111766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917CC8F8-B662-3A43-A6C8-E7C1CEA5B9DA}"/>
              </a:ext>
            </a:extLst>
          </p:cNvPr>
          <p:cNvSpPr/>
          <p:nvPr/>
        </p:nvSpPr>
        <p:spPr>
          <a:xfrm>
            <a:off x="5329246" y="0"/>
            <a:ext cx="3519814" cy="6858000"/>
          </a:xfrm>
          <a:prstGeom prst="roundRect">
            <a:avLst/>
          </a:prstGeom>
          <a:solidFill>
            <a:srgbClr val="A598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Zierrahmen 4">
            <a:extLst>
              <a:ext uri="{FF2B5EF4-FFF2-40B4-BE49-F238E27FC236}">
                <a16:creationId xmlns:a16="http://schemas.microsoft.com/office/drawing/2014/main" id="{8BB43C7D-352A-664B-BD92-2E507524C045}"/>
              </a:ext>
            </a:extLst>
          </p:cNvPr>
          <p:cNvSpPr/>
          <p:nvPr/>
        </p:nvSpPr>
        <p:spPr>
          <a:xfrm>
            <a:off x="5726568" y="306932"/>
            <a:ext cx="2768252" cy="601249"/>
          </a:xfrm>
          <a:prstGeom prst="plaqu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F782E637-3670-584D-91CC-65BED6F36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1793" y="1096582"/>
            <a:ext cx="857240" cy="847609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E291287C-304F-3841-BA40-7A9B94893504}"/>
              </a:ext>
            </a:extLst>
          </p:cNvPr>
          <p:cNvSpPr txBox="1"/>
          <p:nvPr/>
        </p:nvSpPr>
        <p:spPr>
          <a:xfrm>
            <a:off x="5952363" y="372305"/>
            <a:ext cx="2316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3. Die Hypothese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0483A9DA-BDC8-F240-A4DC-F2A04B4876C1}"/>
              </a:ext>
            </a:extLst>
          </p:cNvPr>
          <p:cNvSpPr/>
          <p:nvPr/>
        </p:nvSpPr>
        <p:spPr>
          <a:xfrm>
            <a:off x="5329246" y="2243469"/>
            <a:ext cx="3519814" cy="8651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Nenne und begründe deine Vermutung.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DDC17E47-78A1-DD46-A36F-BEFB709376CB}"/>
              </a:ext>
            </a:extLst>
          </p:cNvPr>
          <p:cNvSpPr txBox="1"/>
          <p:nvPr/>
        </p:nvSpPr>
        <p:spPr>
          <a:xfrm>
            <a:off x="6608137" y="1949670"/>
            <a:ext cx="94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Auftrag: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403D4CB5-FECA-3E47-819E-101ECC631754}"/>
              </a:ext>
            </a:extLst>
          </p:cNvPr>
          <p:cNvSpPr txBox="1"/>
          <p:nvPr/>
        </p:nvSpPr>
        <p:spPr>
          <a:xfrm>
            <a:off x="5416774" y="3963580"/>
            <a:ext cx="301338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/>
              <a:t>So könntest Du anfangen:</a:t>
            </a:r>
          </a:p>
          <a:p>
            <a:r>
              <a:rPr lang="de-DE" sz="1400" dirty="0"/>
              <a:t>Ich vermute, dass …, weil…</a:t>
            </a:r>
          </a:p>
          <a:p>
            <a:r>
              <a:rPr lang="de-DE" sz="1400" dirty="0"/>
              <a:t>Wenn…, dann…, weil…</a:t>
            </a:r>
          </a:p>
          <a:p>
            <a:r>
              <a:rPr lang="de-DE" sz="1400" dirty="0"/>
              <a:t>Je…desto…,weil…</a:t>
            </a:r>
          </a:p>
          <a:p>
            <a:r>
              <a:rPr lang="de-DE" sz="1400" dirty="0"/>
              <a:t>Ich gehe davon aus, dass…, da…</a:t>
            </a:r>
          </a:p>
          <a:p>
            <a:r>
              <a:rPr lang="de-DE" sz="1400" dirty="0"/>
              <a:t>Aufgrund der … ist zu vermuten, dass…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B64B5D4D-47DA-9147-9C67-B06412C4B12A}"/>
              </a:ext>
            </a:extLst>
          </p:cNvPr>
          <p:cNvSpPr txBox="1"/>
          <p:nvPr/>
        </p:nvSpPr>
        <p:spPr>
          <a:xfrm>
            <a:off x="5439929" y="3130876"/>
            <a:ext cx="29902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/>
              <a:t>Hinweis:  </a:t>
            </a:r>
            <a:r>
              <a:rPr lang="de-DE" sz="1400" dirty="0"/>
              <a:t>Eine Hypothese ist eine     </a:t>
            </a:r>
          </a:p>
          <a:p>
            <a:r>
              <a:rPr lang="de-DE" sz="1400" dirty="0"/>
              <a:t>                  zielgerichtete Vermutung,    </a:t>
            </a:r>
          </a:p>
          <a:p>
            <a:r>
              <a:rPr lang="de-DE" sz="1400" dirty="0"/>
              <a:t>                  die begründet wird.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9ED508F9-E86B-3142-A28F-BA28644DB6ED}"/>
              </a:ext>
            </a:extLst>
          </p:cNvPr>
          <p:cNvCxnSpPr/>
          <p:nvPr/>
        </p:nvCxnSpPr>
        <p:spPr>
          <a:xfrm>
            <a:off x="5439929" y="5395412"/>
            <a:ext cx="31968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>
            <a:extLst>
              <a:ext uri="{FF2B5EF4-FFF2-40B4-BE49-F238E27FC236}">
                <a16:creationId xmlns:a16="http://schemas.microsoft.com/office/drawing/2014/main" id="{F3EBDF7A-725D-9640-90BD-DBC8912914CA}"/>
              </a:ext>
            </a:extLst>
          </p:cNvPr>
          <p:cNvSpPr txBox="1"/>
          <p:nvPr/>
        </p:nvSpPr>
        <p:spPr>
          <a:xfrm>
            <a:off x="5393646" y="5387546"/>
            <a:ext cx="21153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/>
              <a:t>Inhaltliche Hilfen &amp; Vorwissen</a:t>
            </a:r>
          </a:p>
          <a:p>
            <a:r>
              <a:rPr lang="de-DE" sz="1200" i="1" dirty="0"/>
              <a:t>(Biologie Buch)</a:t>
            </a:r>
          </a:p>
          <a:p>
            <a:endParaRPr lang="de-DE" sz="1200" i="1" dirty="0"/>
          </a:p>
          <a:p>
            <a:endParaRPr lang="de-DE" sz="1200" i="1" dirty="0"/>
          </a:p>
        </p:txBody>
      </p:sp>
    </p:spTree>
    <p:extLst>
      <p:ext uri="{BB962C8B-B14F-4D97-AF65-F5344CB8AC3E}">
        <p14:creationId xmlns:p14="http://schemas.microsoft.com/office/powerpoint/2010/main" val="174280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917CC8F8-B662-3A43-A6C8-E7C1CEA5B9DA}"/>
              </a:ext>
            </a:extLst>
          </p:cNvPr>
          <p:cNvSpPr/>
          <p:nvPr/>
        </p:nvSpPr>
        <p:spPr>
          <a:xfrm>
            <a:off x="5372539" y="0"/>
            <a:ext cx="3519814" cy="6858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Zierrahmen 4">
            <a:extLst>
              <a:ext uri="{FF2B5EF4-FFF2-40B4-BE49-F238E27FC236}">
                <a16:creationId xmlns:a16="http://schemas.microsoft.com/office/drawing/2014/main" id="{8BB43C7D-352A-664B-BD92-2E507524C045}"/>
              </a:ext>
            </a:extLst>
          </p:cNvPr>
          <p:cNvSpPr/>
          <p:nvPr/>
        </p:nvSpPr>
        <p:spPr>
          <a:xfrm>
            <a:off x="5740892" y="261875"/>
            <a:ext cx="2768252" cy="601249"/>
          </a:xfrm>
          <a:prstGeom prst="plaqu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" name="Grafik 8" descr="Ein Bild, das Tisch, drinnen enthält.&#10;&#10;Automatisch generierte Beschreibung">
            <a:extLst>
              <a:ext uri="{FF2B5EF4-FFF2-40B4-BE49-F238E27FC236}">
                <a16:creationId xmlns:a16="http://schemas.microsoft.com/office/drawing/2014/main" id="{3570EDB3-45B4-774E-B298-84991358B4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71" y="1005571"/>
            <a:ext cx="1257894" cy="939528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CF087AEF-B05B-E348-89FC-72952FB331EF}"/>
              </a:ext>
            </a:extLst>
          </p:cNvPr>
          <p:cNvSpPr txBox="1"/>
          <p:nvPr/>
        </p:nvSpPr>
        <p:spPr>
          <a:xfrm>
            <a:off x="5829717" y="296866"/>
            <a:ext cx="2605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4. Versuchsplanung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E386255-7D4F-674E-A152-4FEDF9BEF710}"/>
              </a:ext>
            </a:extLst>
          </p:cNvPr>
          <p:cNvSpPr/>
          <p:nvPr/>
        </p:nvSpPr>
        <p:spPr>
          <a:xfrm>
            <a:off x="5373850" y="2243469"/>
            <a:ext cx="3519814" cy="8651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</a:rPr>
              <a:t>Entwickle einen Versuch, mit dem Du deine Hypothese untersuchen kannst. 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1130ADF-F4C9-F34A-9988-B3ECF44736EA}"/>
              </a:ext>
            </a:extLst>
          </p:cNvPr>
          <p:cNvSpPr txBox="1"/>
          <p:nvPr/>
        </p:nvSpPr>
        <p:spPr>
          <a:xfrm>
            <a:off x="6652741" y="1949670"/>
            <a:ext cx="94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Auftrag: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5D075AA4-3CE5-C64C-8E86-9B3BAB272216}"/>
              </a:ext>
            </a:extLst>
          </p:cNvPr>
          <p:cNvSpPr txBox="1"/>
          <p:nvPr/>
        </p:nvSpPr>
        <p:spPr>
          <a:xfrm>
            <a:off x="5504638" y="3154011"/>
            <a:ext cx="341471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/>
              <a:t>So könntest Du vorgehen:</a:t>
            </a:r>
            <a:endParaRPr lang="de-DE" sz="1100" dirty="0"/>
          </a:p>
          <a:p>
            <a:r>
              <a:rPr lang="de-DE" sz="1100" dirty="0"/>
              <a:t>Überlege Dir was Du untersuchen musst um Daten oder</a:t>
            </a:r>
          </a:p>
          <a:p>
            <a:r>
              <a:rPr lang="de-DE" sz="1100" dirty="0"/>
              <a:t>Informationen zu gewinnen.</a:t>
            </a:r>
          </a:p>
          <a:p>
            <a:r>
              <a:rPr lang="de-DE" sz="1100" dirty="0"/>
              <a:t>Nenne Materialien und Geräte, die du benötigst </a:t>
            </a:r>
          </a:p>
          <a:p>
            <a:r>
              <a:rPr lang="de-DE" sz="1100" dirty="0"/>
              <a:t>um deine Forschungsfrage zu beantworten! </a:t>
            </a:r>
          </a:p>
          <a:p>
            <a:r>
              <a:rPr lang="de-DE" sz="1100" b="1" dirty="0"/>
              <a:t>oder</a:t>
            </a:r>
          </a:p>
          <a:p>
            <a:r>
              <a:rPr lang="de-DE" sz="1100" dirty="0"/>
              <a:t>Nutze die vom Lehrer bereitgestellten Materialien in der</a:t>
            </a:r>
          </a:p>
          <a:p>
            <a:r>
              <a:rPr lang="de-DE" sz="1100" dirty="0"/>
              <a:t>Interaktionsbox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6742D104-3F21-504F-875D-0C5DFCEFEBD6}"/>
              </a:ext>
            </a:extLst>
          </p:cNvPr>
          <p:cNvSpPr txBox="1"/>
          <p:nvPr/>
        </p:nvSpPr>
        <p:spPr>
          <a:xfrm>
            <a:off x="5504638" y="4632977"/>
            <a:ext cx="273570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/>
              <a:t>Hinweis: </a:t>
            </a:r>
          </a:p>
          <a:p>
            <a:r>
              <a:rPr lang="de-DE" sz="1050" dirty="0"/>
              <a:t>Vergleiche deine Versuchsplanung mit der Versuchsplanung einer anderen Gruppe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A9C012A-CBB6-044D-814E-BA5DC7AA514C}"/>
              </a:ext>
            </a:extLst>
          </p:cNvPr>
          <p:cNvSpPr txBox="1"/>
          <p:nvPr/>
        </p:nvSpPr>
        <p:spPr>
          <a:xfrm>
            <a:off x="5372539" y="5416035"/>
            <a:ext cx="34756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C00000"/>
                </a:solidFill>
              </a:rPr>
              <a:t>Lasst Euren Versuchsplanung vom Lehrkraft überprüfen!</a:t>
            </a:r>
          </a:p>
        </p:txBody>
      </p:sp>
    </p:spTree>
    <p:extLst>
      <p:ext uri="{BB962C8B-B14F-4D97-AF65-F5344CB8AC3E}">
        <p14:creationId xmlns:p14="http://schemas.microsoft.com/office/powerpoint/2010/main" val="1607979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917CC8F8-B662-3A43-A6C8-E7C1CEA5B9DA}"/>
              </a:ext>
            </a:extLst>
          </p:cNvPr>
          <p:cNvSpPr/>
          <p:nvPr/>
        </p:nvSpPr>
        <p:spPr>
          <a:xfrm>
            <a:off x="5486400" y="0"/>
            <a:ext cx="3519814" cy="6858000"/>
          </a:xfrm>
          <a:prstGeom prst="roundRect">
            <a:avLst/>
          </a:prstGeom>
          <a:solidFill>
            <a:srgbClr val="F3D1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Zierrahmen 4">
            <a:extLst>
              <a:ext uri="{FF2B5EF4-FFF2-40B4-BE49-F238E27FC236}">
                <a16:creationId xmlns:a16="http://schemas.microsoft.com/office/drawing/2014/main" id="{8BB43C7D-352A-664B-BD92-2E507524C045}"/>
              </a:ext>
            </a:extLst>
          </p:cNvPr>
          <p:cNvSpPr/>
          <p:nvPr/>
        </p:nvSpPr>
        <p:spPr>
          <a:xfrm>
            <a:off x="5853442" y="146817"/>
            <a:ext cx="2768252" cy="619932"/>
          </a:xfrm>
          <a:prstGeom prst="plaqu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Grafik 7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7CFFBCD0-DD7C-BC41-AF87-4D4F69D58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6906771" y="813660"/>
            <a:ext cx="661591" cy="906855"/>
          </a:xfrm>
          <a:prstGeom prst="rect">
            <a:avLst/>
          </a:prstGeom>
        </p:spPr>
      </p:pic>
      <p:sp>
        <p:nvSpPr>
          <p:cNvPr id="20" name="Textfeld 19">
            <a:extLst>
              <a:ext uri="{FF2B5EF4-FFF2-40B4-BE49-F238E27FC236}">
                <a16:creationId xmlns:a16="http://schemas.microsoft.com/office/drawing/2014/main" id="{D199FAB6-A751-014A-A424-98B8D1B592B2}"/>
              </a:ext>
            </a:extLst>
          </p:cNvPr>
          <p:cNvSpPr txBox="1"/>
          <p:nvPr/>
        </p:nvSpPr>
        <p:spPr>
          <a:xfrm>
            <a:off x="5900715" y="212411"/>
            <a:ext cx="2706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5. Die Durchführung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45E8CA8-3CEC-7146-9564-07CCE417D69C}"/>
              </a:ext>
            </a:extLst>
          </p:cNvPr>
          <p:cNvSpPr/>
          <p:nvPr/>
        </p:nvSpPr>
        <p:spPr>
          <a:xfrm>
            <a:off x="5486400" y="1951876"/>
            <a:ext cx="3519814" cy="8920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Was willst Du in welcher Reihenfolge in deinem Experiment machen?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4CCF28CA-4AC7-CE45-8AEF-2F622C1FB2EA}"/>
              </a:ext>
            </a:extLst>
          </p:cNvPr>
          <p:cNvSpPr txBox="1"/>
          <p:nvPr/>
        </p:nvSpPr>
        <p:spPr>
          <a:xfrm>
            <a:off x="6765291" y="1658077"/>
            <a:ext cx="94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Auftrag: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64EA4461-9EB0-5C4C-8262-F7EE7249A7C0}"/>
              </a:ext>
            </a:extLst>
          </p:cNvPr>
          <p:cNvSpPr txBox="1"/>
          <p:nvPr/>
        </p:nvSpPr>
        <p:spPr>
          <a:xfrm>
            <a:off x="5758218" y="4055831"/>
            <a:ext cx="2958695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/>
              <a:t>So könntest Du anfangen:</a:t>
            </a:r>
          </a:p>
          <a:p>
            <a:r>
              <a:rPr lang="de-DE" sz="1400" u="sng" dirty="0"/>
              <a:t>Satzanfänge		Satzbaustein</a:t>
            </a:r>
          </a:p>
          <a:p>
            <a:r>
              <a:rPr lang="de-DE" sz="1400" dirty="0"/>
              <a:t>Man…		nimmt...</a:t>
            </a:r>
          </a:p>
          <a:p>
            <a:r>
              <a:rPr lang="de-DE" sz="1400" dirty="0"/>
              <a:t>Zuerst…		gibt… hinzu.</a:t>
            </a:r>
          </a:p>
          <a:p>
            <a:r>
              <a:rPr lang="de-DE" sz="1400" dirty="0"/>
              <a:t>Dann… 		hält.</a:t>
            </a:r>
          </a:p>
          <a:p>
            <a:r>
              <a:rPr lang="de-DE" sz="1400" dirty="0"/>
              <a:t>Anschließend…	erhitzt.</a:t>
            </a:r>
          </a:p>
          <a:p>
            <a:r>
              <a:rPr lang="de-DE" sz="1400" dirty="0"/>
              <a:t>Zum Schluss…	…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68B7700D-072E-1C40-B28B-798ED1E0E68B}"/>
              </a:ext>
            </a:extLst>
          </p:cNvPr>
          <p:cNvSpPr txBox="1"/>
          <p:nvPr/>
        </p:nvSpPr>
        <p:spPr>
          <a:xfrm>
            <a:off x="5758219" y="2817058"/>
            <a:ext cx="29586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/>
              <a:t>Hinweis:</a:t>
            </a:r>
          </a:p>
          <a:p>
            <a:pPr algn="ctr"/>
            <a:r>
              <a:rPr lang="de-DE" sz="1400" dirty="0"/>
              <a:t>Wie baust Du deine Materialien und Geräte in deinem Experiment auf?</a:t>
            </a:r>
          </a:p>
          <a:p>
            <a:pPr algn="ctr"/>
            <a:r>
              <a:rPr lang="de-DE" sz="1400" dirty="0"/>
              <a:t>Fertige eine beschriftete Skizze an!</a:t>
            </a:r>
            <a:endParaRPr lang="de-DE" sz="1400" b="1" dirty="0"/>
          </a:p>
        </p:txBody>
      </p:sp>
    </p:spTree>
    <p:extLst>
      <p:ext uri="{BB962C8B-B14F-4D97-AF65-F5344CB8AC3E}">
        <p14:creationId xmlns:p14="http://schemas.microsoft.com/office/powerpoint/2010/main" val="1240761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917CC8F8-B662-3A43-A6C8-E7C1CEA5B9DA}"/>
              </a:ext>
            </a:extLst>
          </p:cNvPr>
          <p:cNvSpPr/>
          <p:nvPr/>
        </p:nvSpPr>
        <p:spPr>
          <a:xfrm>
            <a:off x="5409716" y="0"/>
            <a:ext cx="3519814" cy="6858000"/>
          </a:xfrm>
          <a:prstGeom prst="roundRect">
            <a:avLst/>
          </a:prstGeom>
          <a:solidFill>
            <a:srgbClr val="85FF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Zierrahmen 4">
            <a:extLst>
              <a:ext uri="{FF2B5EF4-FFF2-40B4-BE49-F238E27FC236}">
                <a16:creationId xmlns:a16="http://schemas.microsoft.com/office/drawing/2014/main" id="{8BB43C7D-352A-664B-BD92-2E507524C045}"/>
              </a:ext>
            </a:extLst>
          </p:cNvPr>
          <p:cNvSpPr/>
          <p:nvPr/>
        </p:nvSpPr>
        <p:spPr>
          <a:xfrm>
            <a:off x="5785497" y="338203"/>
            <a:ext cx="2768252" cy="619932"/>
          </a:xfrm>
          <a:prstGeom prst="plaqu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Grafik 6" descr="Ein Bild, das Text, Sportwettkampf, Spiegel, Basketball enthält.&#10;&#10;Automatisch generierte Beschreibung">
            <a:extLst>
              <a:ext uri="{FF2B5EF4-FFF2-40B4-BE49-F238E27FC236}">
                <a16:creationId xmlns:a16="http://schemas.microsoft.com/office/drawing/2014/main" id="{56B632FE-FA57-6048-8773-8BC57382FC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982" y="1135020"/>
            <a:ext cx="1221608" cy="535317"/>
          </a:xfrm>
          <a:prstGeom prst="rect">
            <a:avLst/>
          </a:prstGeom>
        </p:spPr>
      </p:pic>
      <p:sp>
        <p:nvSpPr>
          <p:cNvPr id="21" name="Textfeld 20">
            <a:extLst>
              <a:ext uri="{FF2B5EF4-FFF2-40B4-BE49-F238E27FC236}">
                <a16:creationId xmlns:a16="http://schemas.microsoft.com/office/drawing/2014/main" id="{9DA127D6-B18C-4345-85D8-63A2A3FCF3F9}"/>
              </a:ext>
            </a:extLst>
          </p:cNvPr>
          <p:cNvSpPr txBox="1"/>
          <p:nvPr/>
        </p:nvSpPr>
        <p:spPr>
          <a:xfrm>
            <a:off x="5879645" y="395076"/>
            <a:ext cx="26199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6. Die Beobachtung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5811719F-6012-AE48-8D4A-DAA2A82CEC7E}"/>
              </a:ext>
            </a:extLst>
          </p:cNvPr>
          <p:cNvSpPr/>
          <p:nvPr/>
        </p:nvSpPr>
        <p:spPr>
          <a:xfrm>
            <a:off x="5418455" y="2143262"/>
            <a:ext cx="3519814" cy="8920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Was siehst, riechst und fühlst Du?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2D6109D3-0FF6-F847-853F-D373DF4FFB72}"/>
              </a:ext>
            </a:extLst>
          </p:cNvPr>
          <p:cNvSpPr txBox="1"/>
          <p:nvPr/>
        </p:nvSpPr>
        <p:spPr>
          <a:xfrm>
            <a:off x="6697346" y="1849463"/>
            <a:ext cx="94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Auftrag: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36523E9D-772F-A14A-A219-D5D10FB8C013}"/>
              </a:ext>
            </a:extLst>
          </p:cNvPr>
          <p:cNvSpPr txBox="1"/>
          <p:nvPr/>
        </p:nvSpPr>
        <p:spPr>
          <a:xfrm>
            <a:off x="5635852" y="3537760"/>
            <a:ext cx="298504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/>
              <a:t>So könntest Du anfangen:</a:t>
            </a:r>
          </a:p>
          <a:p>
            <a:r>
              <a:rPr lang="de-DE" sz="1400" u="sng" dirty="0"/>
              <a:t>Satzanfänge		Satzbaustein</a:t>
            </a:r>
          </a:p>
          <a:p>
            <a:r>
              <a:rPr lang="de-DE" sz="1400" dirty="0"/>
              <a:t>Man…		sieht, dass…</a:t>
            </a:r>
          </a:p>
          <a:p>
            <a:r>
              <a:rPr lang="de-DE" sz="1400" dirty="0"/>
              <a:t>Zuerst…		hört, dass…</a:t>
            </a:r>
          </a:p>
          <a:p>
            <a:r>
              <a:rPr lang="de-DE" sz="1400" dirty="0"/>
              <a:t>Dann… 		riecht, dass…</a:t>
            </a:r>
          </a:p>
          <a:p>
            <a:r>
              <a:rPr lang="de-DE" sz="1400" dirty="0"/>
              <a:t>Danach…		fühlt, dass…</a:t>
            </a:r>
          </a:p>
          <a:p>
            <a:r>
              <a:rPr lang="de-DE" sz="1400" dirty="0"/>
              <a:t>Anschließend…	schmeckt, …</a:t>
            </a:r>
          </a:p>
          <a:p>
            <a:r>
              <a:rPr lang="de-DE" sz="1400" dirty="0"/>
              <a:t>Zum Schluss…	…</a:t>
            </a:r>
          </a:p>
          <a:p>
            <a:r>
              <a:rPr lang="de-DE" sz="1400" dirty="0"/>
              <a:t>Außerdem…</a:t>
            </a:r>
          </a:p>
          <a:p>
            <a:endParaRPr lang="de-DE" sz="1400" dirty="0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54B607C9-21EB-7F4A-8D93-6DAB91768DF3}"/>
              </a:ext>
            </a:extLst>
          </p:cNvPr>
          <p:cNvSpPr txBox="1"/>
          <p:nvPr/>
        </p:nvSpPr>
        <p:spPr>
          <a:xfrm>
            <a:off x="5635852" y="2998409"/>
            <a:ext cx="3311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/>
              <a:t>Hinweis: </a:t>
            </a:r>
          </a:p>
          <a:p>
            <a:r>
              <a:rPr lang="de-DE" sz="1400" dirty="0"/>
              <a:t>Protokolliere deine Beobachtungen </a:t>
            </a:r>
            <a:r>
              <a:rPr lang="de-DE" sz="1400" b="1" dirty="0"/>
              <a:t>genau</a:t>
            </a:r>
            <a:r>
              <a:rPr lang="de-DE" sz="1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475832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917CC8F8-B662-3A43-A6C8-E7C1CEA5B9DA}"/>
              </a:ext>
            </a:extLst>
          </p:cNvPr>
          <p:cNvSpPr/>
          <p:nvPr/>
        </p:nvSpPr>
        <p:spPr>
          <a:xfrm>
            <a:off x="5432536" y="0"/>
            <a:ext cx="3519814" cy="6858000"/>
          </a:xfrm>
          <a:prstGeom prst="roundRect">
            <a:avLst/>
          </a:prstGeom>
          <a:solidFill>
            <a:srgbClr val="C4C2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Zierrahmen 4">
            <a:extLst>
              <a:ext uri="{FF2B5EF4-FFF2-40B4-BE49-F238E27FC236}">
                <a16:creationId xmlns:a16="http://schemas.microsoft.com/office/drawing/2014/main" id="{8BB43C7D-352A-664B-BD92-2E507524C045}"/>
              </a:ext>
            </a:extLst>
          </p:cNvPr>
          <p:cNvSpPr/>
          <p:nvPr/>
        </p:nvSpPr>
        <p:spPr>
          <a:xfrm>
            <a:off x="5808317" y="338203"/>
            <a:ext cx="2768252" cy="619932"/>
          </a:xfrm>
          <a:prstGeom prst="plaqu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50EBA46C-7927-3445-A725-5C34D1D66D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3800" y="1085471"/>
            <a:ext cx="884655" cy="816585"/>
          </a:xfrm>
          <a:prstGeom prst="rect">
            <a:avLst/>
          </a:prstGeom>
        </p:spPr>
      </p:pic>
      <p:sp>
        <p:nvSpPr>
          <p:cNvPr id="22" name="Textfeld 21">
            <a:extLst>
              <a:ext uri="{FF2B5EF4-FFF2-40B4-BE49-F238E27FC236}">
                <a16:creationId xmlns:a16="http://schemas.microsoft.com/office/drawing/2014/main" id="{31C6EB58-03EE-0F45-AD92-179ED1AB5ED0}"/>
              </a:ext>
            </a:extLst>
          </p:cNvPr>
          <p:cNvSpPr txBox="1"/>
          <p:nvPr/>
        </p:nvSpPr>
        <p:spPr>
          <a:xfrm>
            <a:off x="5954442" y="409795"/>
            <a:ext cx="2475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7. Die Auswertung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767620C1-C9DD-2845-BFDE-C42D440702C5}"/>
              </a:ext>
            </a:extLst>
          </p:cNvPr>
          <p:cNvSpPr/>
          <p:nvPr/>
        </p:nvSpPr>
        <p:spPr>
          <a:xfrm>
            <a:off x="5441275" y="2143262"/>
            <a:ext cx="3519814" cy="10161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tx1"/>
                </a:solidFill>
              </a:rPr>
              <a:t>War deine Hypothese richtig oder falsch? Erkläre mit deinen Beobachtungen!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73A53808-527A-6E4D-BA33-4D641127AD5D}"/>
              </a:ext>
            </a:extLst>
          </p:cNvPr>
          <p:cNvSpPr txBox="1"/>
          <p:nvPr/>
        </p:nvSpPr>
        <p:spPr>
          <a:xfrm>
            <a:off x="6720166" y="1849463"/>
            <a:ext cx="94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Auftrag: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4C383077-B809-4640-98B9-A1C6D6AAD2FD}"/>
              </a:ext>
            </a:extLst>
          </p:cNvPr>
          <p:cNvSpPr txBox="1"/>
          <p:nvPr/>
        </p:nvSpPr>
        <p:spPr>
          <a:xfrm>
            <a:off x="5531221" y="3746547"/>
            <a:ext cx="3421129" cy="28469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/>
              <a:t>So könntest Du anfangen:</a:t>
            </a:r>
          </a:p>
          <a:p>
            <a:r>
              <a:rPr lang="de-DE" sz="1100" u="sng" dirty="0"/>
              <a:t>Regeln und Gesetzesmäßigkeiten:</a:t>
            </a:r>
          </a:p>
          <a:p>
            <a:r>
              <a:rPr lang="de-DE" sz="1100" dirty="0"/>
              <a:t>Je kleiner/größer/länger…desto kleiner/größer/länger/…</a:t>
            </a:r>
          </a:p>
          <a:p>
            <a:r>
              <a:rPr lang="de-DE" sz="1100" dirty="0"/>
              <a:t>Wenn…, dann…</a:t>
            </a:r>
          </a:p>
          <a:p>
            <a:r>
              <a:rPr lang="de-DE" sz="1100" dirty="0"/>
              <a:t>Es gilt/es gelten…</a:t>
            </a:r>
          </a:p>
          <a:p>
            <a:r>
              <a:rPr lang="de-DE" sz="1100" dirty="0"/>
              <a:t>Die/Der/Das… gibt an…</a:t>
            </a:r>
          </a:p>
          <a:p>
            <a:endParaRPr lang="de-DE" sz="1100" dirty="0"/>
          </a:p>
          <a:p>
            <a:r>
              <a:rPr lang="de-DE" sz="1100" u="sng" dirty="0"/>
              <a:t>Der Rückbezug zur Hypothese:</a:t>
            </a:r>
          </a:p>
          <a:p>
            <a:r>
              <a:rPr lang="de-DE" sz="1100" dirty="0"/>
              <a:t>Meine Hypothese war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/>
              <a:t>Richtig, weil…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/>
              <a:t>Zum Teil richtig, weil…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100" dirty="0"/>
              <a:t>Falsch, weil…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100" dirty="0"/>
          </a:p>
          <a:p>
            <a:r>
              <a:rPr lang="de-DE" sz="1100" dirty="0"/>
              <a:t>Der Versuch hat gezeigt, dass…, weil…</a:t>
            </a:r>
          </a:p>
          <a:p>
            <a:r>
              <a:rPr lang="de-DE" sz="1100" dirty="0"/>
              <a:t>Die Hypothese hat sich (nicht) bestätigt, weil…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dirty="0"/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DD4B01C1-6451-7C49-8BEA-42C6E378BF3C}"/>
              </a:ext>
            </a:extLst>
          </p:cNvPr>
          <p:cNvSpPr txBox="1"/>
          <p:nvPr/>
        </p:nvSpPr>
        <p:spPr>
          <a:xfrm>
            <a:off x="5531004" y="3166515"/>
            <a:ext cx="286328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/>
              <a:t>So könntest Du vorgehen: </a:t>
            </a:r>
          </a:p>
          <a:p>
            <a:r>
              <a:rPr lang="de-DE" sz="1100" dirty="0"/>
              <a:t>Warum ist was so passiert?</a:t>
            </a:r>
          </a:p>
          <a:p>
            <a:r>
              <a:rPr lang="de-DE" sz="1100" dirty="0"/>
              <a:t>Warum lässt sich dann genau das beobachten?</a:t>
            </a:r>
          </a:p>
        </p:txBody>
      </p:sp>
    </p:spTree>
    <p:extLst>
      <p:ext uri="{BB962C8B-B14F-4D97-AF65-F5344CB8AC3E}">
        <p14:creationId xmlns:p14="http://schemas.microsoft.com/office/powerpoint/2010/main" val="2020527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917CC8F8-B662-3A43-A6C8-E7C1CEA5B9DA}"/>
              </a:ext>
            </a:extLst>
          </p:cNvPr>
          <p:cNvSpPr/>
          <p:nvPr/>
        </p:nvSpPr>
        <p:spPr>
          <a:xfrm>
            <a:off x="5342809" y="0"/>
            <a:ext cx="3519814" cy="6858000"/>
          </a:xfrm>
          <a:prstGeom prst="roundRect">
            <a:avLst/>
          </a:prstGeom>
          <a:solidFill>
            <a:srgbClr val="DDFF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Zierrahmen 4">
            <a:extLst>
              <a:ext uri="{FF2B5EF4-FFF2-40B4-BE49-F238E27FC236}">
                <a16:creationId xmlns:a16="http://schemas.microsoft.com/office/drawing/2014/main" id="{8BB43C7D-352A-664B-BD92-2E507524C045}"/>
              </a:ext>
            </a:extLst>
          </p:cNvPr>
          <p:cNvSpPr/>
          <p:nvPr/>
        </p:nvSpPr>
        <p:spPr>
          <a:xfrm>
            <a:off x="5706055" y="349912"/>
            <a:ext cx="2768252" cy="619932"/>
          </a:xfrm>
          <a:prstGeom prst="plaqu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52F7DCC2-035F-5E42-B72D-836C7D42EB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2961" y="1257429"/>
            <a:ext cx="899407" cy="727493"/>
          </a:xfrm>
          <a:prstGeom prst="rect">
            <a:avLst/>
          </a:prstGeom>
        </p:spPr>
      </p:pic>
      <p:sp>
        <p:nvSpPr>
          <p:cNvPr id="23" name="Textfeld 22">
            <a:extLst>
              <a:ext uri="{FF2B5EF4-FFF2-40B4-BE49-F238E27FC236}">
                <a16:creationId xmlns:a16="http://schemas.microsoft.com/office/drawing/2014/main" id="{9E3F9923-D1C0-5744-A04A-F69620402297}"/>
              </a:ext>
            </a:extLst>
          </p:cNvPr>
          <p:cNvSpPr txBox="1"/>
          <p:nvPr/>
        </p:nvSpPr>
        <p:spPr>
          <a:xfrm>
            <a:off x="5902997" y="429045"/>
            <a:ext cx="2374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8. Mein Rückblick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D5246269-FC81-824C-838A-49484FCA049A}"/>
              </a:ext>
            </a:extLst>
          </p:cNvPr>
          <p:cNvSpPr/>
          <p:nvPr/>
        </p:nvSpPr>
        <p:spPr>
          <a:xfrm>
            <a:off x="5342809" y="2278721"/>
            <a:ext cx="3519814" cy="8920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Was war leicht/schwierig? Was hat Dir geholfen? Was würdest du nächstes Mal anders machen?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973521BC-8E26-9A41-9093-B15CD0D33205}"/>
              </a:ext>
            </a:extLst>
          </p:cNvPr>
          <p:cNvSpPr txBox="1"/>
          <p:nvPr/>
        </p:nvSpPr>
        <p:spPr>
          <a:xfrm>
            <a:off x="6621700" y="1984922"/>
            <a:ext cx="94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Auftrag: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845ED6AF-2D1E-ED41-960D-27DCA81F1738}"/>
              </a:ext>
            </a:extLst>
          </p:cNvPr>
          <p:cNvSpPr txBox="1"/>
          <p:nvPr/>
        </p:nvSpPr>
        <p:spPr>
          <a:xfrm>
            <a:off x="5590053" y="3230601"/>
            <a:ext cx="2986715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/>
              <a:t>So könntest Du vorgehen:</a:t>
            </a:r>
          </a:p>
          <a:p>
            <a:r>
              <a:rPr lang="de-DE" sz="1100" dirty="0"/>
              <a:t>Welche Schritte waren für dich leicht</a:t>
            </a:r>
          </a:p>
          <a:p>
            <a:r>
              <a:rPr lang="de-DE" sz="1100" dirty="0"/>
              <a:t>Welche Schritte waren für dich schwer? Warum?</a:t>
            </a:r>
          </a:p>
          <a:p>
            <a:r>
              <a:rPr lang="de-DE" sz="1100" dirty="0"/>
              <a:t>Welche Fehler hast du gemacht?</a:t>
            </a:r>
          </a:p>
          <a:p>
            <a:r>
              <a:rPr lang="de-DE" sz="1100" dirty="0"/>
              <a:t>Was hat Dir geholfen?</a:t>
            </a:r>
          </a:p>
          <a:p>
            <a:r>
              <a:rPr lang="de-DE" sz="1100" dirty="0"/>
              <a:t>Was würdest Du nächstes Mal anders machen?</a:t>
            </a:r>
          </a:p>
          <a:p>
            <a:r>
              <a:rPr lang="de-DE" sz="1100" dirty="0"/>
              <a:t>Ergibt sich eine neue Forscherfrage?</a:t>
            </a:r>
          </a:p>
        </p:txBody>
      </p:sp>
    </p:spTree>
    <p:extLst>
      <p:ext uri="{BB962C8B-B14F-4D97-AF65-F5344CB8AC3E}">
        <p14:creationId xmlns:p14="http://schemas.microsoft.com/office/powerpoint/2010/main" val="1307532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672</Words>
  <PresentationFormat>Breitbild</PresentationFormat>
  <Paragraphs>128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-apple-system</vt:lpstr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2022-07-27T08:52:24Z</cp:lastPrinted>
  <dcterms:created xsi:type="dcterms:W3CDTF">2021-11-10T15:55:11Z</dcterms:created>
  <dcterms:modified xsi:type="dcterms:W3CDTF">2023-07-12T07:00:48Z</dcterms:modified>
</cp:coreProperties>
</file>