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4" r:id="rId6"/>
    <p:sldId id="261" r:id="rId7"/>
    <p:sldId id="337" r:id="rId8"/>
    <p:sldId id="266" r:id="rId9"/>
    <p:sldId id="267" r:id="rId10"/>
    <p:sldId id="350" r:id="rId11"/>
    <p:sldId id="282" r:id="rId12"/>
    <p:sldId id="351" r:id="rId13"/>
    <p:sldId id="352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9D8"/>
    <a:srgbClr val="EFE0C8"/>
    <a:srgbClr val="EFE0A0"/>
    <a:srgbClr val="EFEFB9"/>
    <a:srgbClr val="EFE0B9"/>
    <a:srgbClr val="FCD9BC"/>
    <a:srgbClr val="D9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88149" autoAdjust="0"/>
  </p:normalViewPr>
  <p:slideViewPr>
    <p:cSldViewPr showGuides="1">
      <p:cViewPr varScale="1">
        <p:scale>
          <a:sx n="115" d="100"/>
          <a:sy n="115" d="100"/>
        </p:scale>
        <p:origin x="22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7FA32-6EE1-BC48-9C2F-9CE333ED70D6}" type="doc">
      <dgm:prSet loTypeId="urn:microsoft.com/office/officeart/2008/layout/VerticalCurvedList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B5B99B64-56E5-C44F-B78E-5EA3BB280801}">
      <dgm:prSet phldrT="[Text]" custT="1"/>
      <dgm:spPr/>
      <dgm:t>
        <a:bodyPr/>
        <a:lstStyle/>
        <a:p>
          <a:r>
            <a:rPr lang="de-DE" sz="1600" dirty="0"/>
            <a:t>Volatilität / Unstetigkeit</a:t>
          </a:r>
        </a:p>
      </dgm:t>
    </dgm:pt>
    <dgm:pt modelId="{DD21BB61-942C-5D4D-BB01-4465056BD6EE}" type="parTrans" cxnId="{135F99AA-F26C-6442-91BB-72834532785B}">
      <dgm:prSet/>
      <dgm:spPr/>
      <dgm:t>
        <a:bodyPr/>
        <a:lstStyle/>
        <a:p>
          <a:endParaRPr lang="de-DE"/>
        </a:p>
      </dgm:t>
    </dgm:pt>
    <dgm:pt modelId="{F18A1D43-35B1-6D4C-B1DA-0EB05EF9D97B}" type="sibTrans" cxnId="{135F99AA-F26C-6442-91BB-72834532785B}">
      <dgm:prSet/>
      <dgm:spPr/>
      <dgm:t>
        <a:bodyPr/>
        <a:lstStyle/>
        <a:p>
          <a:endParaRPr lang="de-DE"/>
        </a:p>
      </dgm:t>
    </dgm:pt>
    <dgm:pt modelId="{DCCF9A0E-6B59-3846-B813-8D0943C410F6}">
      <dgm:prSet phldrT="[Text]" custT="1"/>
      <dgm:spPr/>
      <dgm:t>
        <a:bodyPr/>
        <a:lstStyle/>
        <a:p>
          <a:r>
            <a:rPr lang="de-DE" sz="1200" dirty="0"/>
            <a:t>Geschwindigkeit von Entwicklungen (z.B. Digitalität) steigt</a:t>
          </a:r>
        </a:p>
      </dgm:t>
    </dgm:pt>
    <dgm:pt modelId="{FB5B3ABC-73DA-3447-B446-1DF732ECFB8F}" type="parTrans" cxnId="{DBFEA4D0-CAF3-4B47-ABCB-266FECE2751E}">
      <dgm:prSet/>
      <dgm:spPr/>
      <dgm:t>
        <a:bodyPr/>
        <a:lstStyle/>
        <a:p>
          <a:endParaRPr lang="de-DE"/>
        </a:p>
      </dgm:t>
    </dgm:pt>
    <dgm:pt modelId="{27754410-4D42-CA4B-AD55-A5AE5F1C94BE}" type="sibTrans" cxnId="{DBFEA4D0-CAF3-4B47-ABCB-266FECE2751E}">
      <dgm:prSet/>
      <dgm:spPr/>
      <dgm:t>
        <a:bodyPr/>
        <a:lstStyle/>
        <a:p>
          <a:endParaRPr lang="de-DE"/>
        </a:p>
      </dgm:t>
    </dgm:pt>
    <dgm:pt modelId="{55D10C86-66B0-4741-AD66-69AF4039A9B8}">
      <dgm:prSet phldrT="[Text]" custT="1"/>
      <dgm:spPr/>
      <dgm:t>
        <a:bodyPr/>
        <a:lstStyle/>
        <a:p>
          <a:r>
            <a:rPr lang="de-DE" sz="1200" dirty="0"/>
            <a:t>Veränderungen werden zum Standard</a:t>
          </a:r>
        </a:p>
      </dgm:t>
    </dgm:pt>
    <dgm:pt modelId="{63F75B7E-BC93-A341-AEC6-A7ED951EB7E6}" type="parTrans" cxnId="{1B0DF3A4-5FAE-B045-B826-BCCD8DCFCCD6}">
      <dgm:prSet/>
      <dgm:spPr/>
      <dgm:t>
        <a:bodyPr/>
        <a:lstStyle/>
        <a:p>
          <a:endParaRPr lang="de-DE"/>
        </a:p>
      </dgm:t>
    </dgm:pt>
    <dgm:pt modelId="{7EF1F4B5-5BF4-A047-BE33-4E52FE1D68FE}" type="sibTrans" cxnId="{1B0DF3A4-5FAE-B045-B826-BCCD8DCFCCD6}">
      <dgm:prSet/>
      <dgm:spPr/>
      <dgm:t>
        <a:bodyPr/>
        <a:lstStyle/>
        <a:p>
          <a:endParaRPr lang="de-DE"/>
        </a:p>
      </dgm:t>
    </dgm:pt>
    <dgm:pt modelId="{9D455852-2ED8-A449-A15F-8306FD1B892B}">
      <dgm:prSet phldrT="[Text]" custT="1"/>
      <dgm:spPr/>
      <dgm:t>
        <a:bodyPr/>
        <a:lstStyle/>
        <a:p>
          <a:r>
            <a:rPr lang="de-DE" sz="1600" dirty="0"/>
            <a:t>Unsicherheit</a:t>
          </a:r>
        </a:p>
      </dgm:t>
    </dgm:pt>
    <dgm:pt modelId="{133CD6CC-0BF5-DB4C-9327-9778B769F2AE}" type="parTrans" cxnId="{5C73CD2F-70E3-C445-A827-1A318DD8A9BC}">
      <dgm:prSet/>
      <dgm:spPr/>
      <dgm:t>
        <a:bodyPr/>
        <a:lstStyle/>
        <a:p>
          <a:endParaRPr lang="de-DE"/>
        </a:p>
      </dgm:t>
    </dgm:pt>
    <dgm:pt modelId="{612A9F15-0995-5746-97BF-8C250B7E1E7A}" type="sibTrans" cxnId="{5C73CD2F-70E3-C445-A827-1A318DD8A9BC}">
      <dgm:prSet/>
      <dgm:spPr/>
      <dgm:t>
        <a:bodyPr/>
        <a:lstStyle/>
        <a:p>
          <a:endParaRPr lang="de-DE"/>
        </a:p>
      </dgm:t>
    </dgm:pt>
    <dgm:pt modelId="{ADD5F035-1FA0-1343-A0DF-C71CE9C730BB}">
      <dgm:prSet phldrT="[Text]" custT="1"/>
      <dgm:spPr/>
      <dgm:t>
        <a:bodyPr/>
        <a:lstStyle/>
        <a:p>
          <a:r>
            <a:rPr lang="de-DE" sz="1200" dirty="0"/>
            <a:t>Vorhersehbarkeit und Vorhersagbarkeit wird schwerer</a:t>
          </a:r>
        </a:p>
      </dgm:t>
    </dgm:pt>
    <dgm:pt modelId="{B252C40F-74E8-CE4B-996F-B48D1B55A358}" type="parTrans" cxnId="{DB5586E3-AD76-C443-AD14-E25BCE00EA97}">
      <dgm:prSet/>
      <dgm:spPr/>
      <dgm:t>
        <a:bodyPr/>
        <a:lstStyle/>
        <a:p>
          <a:endParaRPr lang="de-DE"/>
        </a:p>
      </dgm:t>
    </dgm:pt>
    <dgm:pt modelId="{242B2307-5A9B-9D4B-945A-3732283A9388}" type="sibTrans" cxnId="{DB5586E3-AD76-C443-AD14-E25BCE00EA97}">
      <dgm:prSet/>
      <dgm:spPr/>
      <dgm:t>
        <a:bodyPr/>
        <a:lstStyle/>
        <a:p>
          <a:endParaRPr lang="de-DE"/>
        </a:p>
      </dgm:t>
    </dgm:pt>
    <dgm:pt modelId="{DE4A6273-E8A5-4F48-9E8F-DDA099368390}">
      <dgm:prSet phldrT="[Text]" custT="1"/>
      <dgm:spPr/>
      <dgm:t>
        <a:bodyPr/>
        <a:lstStyle/>
        <a:p>
          <a:r>
            <a:rPr lang="de-DE" sz="1200" dirty="0"/>
            <a:t>Zusammenhänge werden unklarer</a:t>
          </a:r>
        </a:p>
      </dgm:t>
    </dgm:pt>
    <dgm:pt modelId="{6FE1FBE3-FF8A-0E47-9152-C42B5527C784}" type="parTrans" cxnId="{50BE2F66-77E6-9147-8E99-C1D57A286B74}">
      <dgm:prSet/>
      <dgm:spPr/>
      <dgm:t>
        <a:bodyPr/>
        <a:lstStyle/>
        <a:p>
          <a:endParaRPr lang="de-DE"/>
        </a:p>
      </dgm:t>
    </dgm:pt>
    <dgm:pt modelId="{98292B90-FD4D-4246-8AFA-51D83F53A27B}" type="sibTrans" cxnId="{50BE2F66-77E6-9147-8E99-C1D57A286B74}">
      <dgm:prSet/>
      <dgm:spPr/>
      <dgm:t>
        <a:bodyPr/>
        <a:lstStyle/>
        <a:p>
          <a:endParaRPr lang="de-DE"/>
        </a:p>
      </dgm:t>
    </dgm:pt>
    <dgm:pt modelId="{5D154055-B406-5147-87AD-01F03D81CD44}">
      <dgm:prSet custT="1"/>
      <dgm:spPr/>
      <dgm:t>
        <a:bodyPr/>
        <a:lstStyle/>
        <a:p>
          <a:r>
            <a:rPr lang="de-DE" sz="1600" dirty="0"/>
            <a:t>Komplexität</a:t>
          </a:r>
        </a:p>
      </dgm:t>
    </dgm:pt>
    <dgm:pt modelId="{CA931E35-E81B-0D40-95AF-9073E39569BB}" type="parTrans" cxnId="{702AC8A4-BC1A-314B-B1FC-28FF476E4E71}">
      <dgm:prSet/>
      <dgm:spPr/>
      <dgm:t>
        <a:bodyPr/>
        <a:lstStyle/>
        <a:p>
          <a:endParaRPr lang="de-DE"/>
        </a:p>
      </dgm:t>
    </dgm:pt>
    <dgm:pt modelId="{2A7B42E2-4FD3-A24D-9BB4-7F020F7C6277}" type="sibTrans" cxnId="{702AC8A4-BC1A-314B-B1FC-28FF476E4E71}">
      <dgm:prSet/>
      <dgm:spPr/>
      <dgm:t>
        <a:bodyPr/>
        <a:lstStyle/>
        <a:p>
          <a:endParaRPr lang="de-DE"/>
        </a:p>
      </dgm:t>
    </dgm:pt>
    <dgm:pt modelId="{E32C1659-1F4D-454C-BA64-B5FBDF335724}">
      <dgm:prSet custT="1"/>
      <dgm:spPr/>
      <dgm:t>
        <a:bodyPr/>
        <a:lstStyle/>
        <a:p>
          <a:r>
            <a:rPr lang="de-DE" sz="1600" dirty="0"/>
            <a:t>Ambiguität / Mehrdeutigkeit</a:t>
          </a:r>
        </a:p>
      </dgm:t>
    </dgm:pt>
    <dgm:pt modelId="{0084AEF8-85EE-2048-9333-F7F3EAFB33CE}" type="parTrans" cxnId="{95D1E83D-2CDF-B145-B1DC-288727314955}">
      <dgm:prSet/>
      <dgm:spPr/>
      <dgm:t>
        <a:bodyPr/>
        <a:lstStyle/>
        <a:p>
          <a:endParaRPr lang="de-DE"/>
        </a:p>
      </dgm:t>
    </dgm:pt>
    <dgm:pt modelId="{F0BBD1FB-7ED5-A649-B155-D9A768AFA9C3}" type="sibTrans" cxnId="{95D1E83D-2CDF-B145-B1DC-288727314955}">
      <dgm:prSet/>
      <dgm:spPr/>
      <dgm:t>
        <a:bodyPr/>
        <a:lstStyle/>
        <a:p>
          <a:endParaRPr lang="de-DE"/>
        </a:p>
      </dgm:t>
    </dgm:pt>
    <dgm:pt modelId="{E23DEAEF-2824-C842-87DC-3A80EE6029CA}">
      <dgm:prSet custT="1"/>
      <dgm:spPr/>
      <dgm:t>
        <a:bodyPr/>
        <a:lstStyle/>
        <a:p>
          <a:r>
            <a:rPr lang="de-DE" sz="1200" dirty="0"/>
            <a:t>mögliche Handlungsalternativen nehmen zu</a:t>
          </a:r>
        </a:p>
      </dgm:t>
    </dgm:pt>
    <dgm:pt modelId="{02796561-226B-4149-8F71-6C55D28B31A6}" type="parTrans" cxnId="{60274407-EF97-B244-B8D2-12CE1895EA93}">
      <dgm:prSet/>
      <dgm:spPr/>
      <dgm:t>
        <a:bodyPr/>
        <a:lstStyle/>
        <a:p>
          <a:endParaRPr lang="de-DE"/>
        </a:p>
      </dgm:t>
    </dgm:pt>
    <dgm:pt modelId="{93524E7D-5495-B54B-A79B-E72A3918049E}" type="sibTrans" cxnId="{60274407-EF97-B244-B8D2-12CE1895EA93}">
      <dgm:prSet/>
      <dgm:spPr/>
      <dgm:t>
        <a:bodyPr/>
        <a:lstStyle/>
        <a:p>
          <a:endParaRPr lang="de-DE"/>
        </a:p>
      </dgm:t>
    </dgm:pt>
    <dgm:pt modelId="{31C35C42-67A1-7A49-8D7B-D2F24600144F}">
      <dgm:prSet custT="1"/>
      <dgm:spPr/>
      <dgm:t>
        <a:bodyPr/>
        <a:lstStyle/>
        <a:p>
          <a:r>
            <a:rPr lang="de-DE" sz="1200" dirty="0"/>
            <a:t>mehrere Antworten auf eine Fragestellung möglich</a:t>
          </a:r>
        </a:p>
      </dgm:t>
    </dgm:pt>
    <dgm:pt modelId="{CCBC0AAF-51B1-DC40-ADCC-27E883FFC40A}" type="parTrans" cxnId="{AA2D8C62-E8AF-CD49-AB0B-E6E4A8373922}">
      <dgm:prSet/>
      <dgm:spPr/>
      <dgm:t>
        <a:bodyPr/>
        <a:lstStyle/>
        <a:p>
          <a:endParaRPr lang="de-DE"/>
        </a:p>
      </dgm:t>
    </dgm:pt>
    <dgm:pt modelId="{3158541F-D3DD-E54A-8DAD-EF5B060F3376}" type="sibTrans" cxnId="{AA2D8C62-E8AF-CD49-AB0B-E6E4A8373922}">
      <dgm:prSet/>
      <dgm:spPr/>
      <dgm:t>
        <a:bodyPr/>
        <a:lstStyle/>
        <a:p>
          <a:endParaRPr lang="de-DE"/>
        </a:p>
      </dgm:t>
    </dgm:pt>
    <dgm:pt modelId="{04676FB8-4FFA-8D4A-98F1-4A90E7E53EFE}">
      <dgm:prSet custT="1"/>
      <dgm:spPr/>
      <dgm:t>
        <a:bodyPr/>
        <a:lstStyle/>
        <a:p>
          <a:r>
            <a:rPr lang="de-DE" sz="1200" dirty="0"/>
            <a:t>Informationen sind auf verschiedenen Weisen deutbar</a:t>
          </a:r>
        </a:p>
      </dgm:t>
    </dgm:pt>
    <dgm:pt modelId="{76E11822-40B5-E04D-AE5D-57C3FC450A5F}" type="parTrans" cxnId="{2D2A3855-E330-7D41-B8DD-C66FF25774F7}">
      <dgm:prSet/>
      <dgm:spPr/>
      <dgm:t>
        <a:bodyPr/>
        <a:lstStyle/>
        <a:p>
          <a:endParaRPr lang="de-DE"/>
        </a:p>
      </dgm:t>
    </dgm:pt>
    <dgm:pt modelId="{D3A532E1-CCE4-D447-9B55-09509E4D7C86}" type="sibTrans" cxnId="{2D2A3855-E330-7D41-B8DD-C66FF25774F7}">
      <dgm:prSet/>
      <dgm:spPr/>
      <dgm:t>
        <a:bodyPr/>
        <a:lstStyle/>
        <a:p>
          <a:endParaRPr lang="de-DE"/>
        </a:p>
      </dgm:t>
    </dgm:pt>
    <dgm:pt modelId="{80DB29FC-DA4C-D84F-BFA9-9CBEB8374935}">
      <dgm:prSet custT="1"/>
      <dgm:spPr/>
      <dgm:t>
        <a:bodyPr/>
        <a:lstStyle/>
        <a:p>
          <a:endParaRPr lang="de-DE" sz="1200" dirty="0"/>
        </a:p>
      </dgm:t>
    </dgm:pt>
    <dgm:pt modelId="{BB137090-1ECB-3743-BEB7-7BC1CBDF1CEA}" type="parTrans" cxnId="{2468D65E-D9CB-714E-8FE2-1188DBF70986}">
      <dgm:prSet/>
      <dgm:spPr/>
      <dgm:t>
        <a:bodyPr/>
        <a:lstStyle/>
        <a:p>
          <a:endParaRPr lang="de-DE"/>
        </a:p>
      </dgm:t>
    </dgm:pt>
    <dgm:pt modelId="{49839D50-A327-3A4B-903F-6DA493CD9790}" type="sibTrans" cxnId="{2468D65E-D9CB-714E-8FE2-1188DBF70986}">
      <dgm:prSet/>
      <dgm:spPr/>
      <dgm:t>
        <a:bodyPr/>
        <a:lstStyle/>
        <a:p>
          <a:endParaRPr lang="de-DE"/>
        </a:p>
      </dgm:t>
    </dgm:pt>
    <dgm:pt modelId="{36B0927A-32CE-4844-944F-565BB31A075D}" type="pres">
      <dgm:prSet presAssocID="{B247FA32-6EE1-BC48-9C2F-9CE333ED70D6}" presName="Name0" presStyleCnt="0">
        <dgm:presLayoutVars>
          <dgm:chMax val="7"/>
          <dgm:chPref val="7"/>
          <dgm:dir/>
        </dgm:presLayoutVars>
      </dgm:prSet>
      <dgm:spPr/>
    </dgm:pt>
    <dgm:pt modelId="{98F00CEB-4CAF-D54F-90A2-625661389DB8}" type="pres">
      <dgm:prSet presAssocID="{B247FA32-6EE1-BC48-9C2F-9CE333ED70D6}" presName="Name1" presStyleCnt="0"/>
      <dgm:spPr/>
    </dgm:pt>
    <dgm:pt modelId="{54E7E46E-2ADE-A24E-8108-146B731BFAE4}" type="pres">
      <dgm:prSet presAssocID="{B247FA32-6EE1-BC48-9C2F-9CE333ED70D6}" presName="cycle" presStyleCnt="0"/>
      <dgm:spPr/>
    </dgm:pt>
    <dgm:pt modelId="{F2F1727A-33BE-5640-97A1-17BACF21C735}" type="pres">
      <dgm:prSet presAssocID="{B247FA32-6EE1-BC48-9C2F-9CE333ED70D6}" presName="srcNode" presStyleLbl="node1" presStyleIdx="0" presStyleCnt="4"/>
      <dgm:spPr/>
    </dgm:pt>
    <dgm:pt modelId="{FCA4AAC8-BBC4-2349-A267-BD4910864E00}" type="pres">
      <dgm:prSet presAssocID="{B247FA32-6EE1-BC48-9C2F-9CE333ED70D6}" presName="conn" presStyleLbl="parChTrans1D2" presStyleIdx="0" presStyleCnt="1"/>
      <dgm:spPr/>
    </dgm:pt>
    <dgm:pt modelId="{F4E5D8E9-11B9-AE4B-B767-F05B8B8EE10C}" type="pres">
      <dgm:prSet presAssocID="{B247FA32-6EE1-BC48-9C2F-9CE333ED70D6}" presName="extraNode" presStyleLbl="node1" presStyleIdx="0" presStyleCnt="4"/>
      <dgm:spPr/>
    </dgm:pt>
    <dgm:pt modelId="{A5298123-71B0-5D4B-8789-324243F74A55}" type="pres">
      <dgm:prSet presAssocID="{B247FA32-6EE1-BC48-9C2F-9CE333ED70D6}" presName="dstNode" presStyleLbl="node1" presStyleIdx="0" presStyleCnt="4"/>
      <dgm:spPr/>
    </dgm:pt>
    <dgm:pt modelId="{FEC0A0A5-C276-2749-9C74-90F16DE68203}" type="pres">
      <dgm:prSet presAssocID="{B5B99B64-56E5-C44F-B78E-5EA3BB280801}" presName="text_1" presStyleLbl="node1" presStyleIdx="0" presStyleCnt="4" custScaleX="87241" custLinFactNeighborX="-6157" custLinFactNeighborY="1395">
        <dgm:presLayoutVars>
          <dgm:bulletEnabled val="1"/>
        </dgm:presLayoutVars>
      </dgm:prSet>
      <dgm:spPr/>
    </dgm:pt>
    <dgm:pt modelId="{3A463C12-F6CE-E44E-AFCC-A0A4DF596736}" type="pres">
      <dgm:prSet presAssocID="{B5B99B64-56E5-C44F-B78E-5EA3BB280801}" presName="accent_1" presStyleCnt="0"/>
      <dgm:spPr/>
    </dgm:pt>
    <dgm:pt modelId="{5189F458-7AFF-634B-B240-D973BDB75DDA}" type="pres">
      <dgm:prSet presAssocID="{B5B99B64-56E5-C44F-B78E-5EA3BB280801}" presName="accentRepeatNode" presStyleLbl="solidFgAcc1" presStyleIdx="0" presStyleCnt="4"/>
      <dgm:spPr/>
    </dgm:pt>
    <dgm:pt modelId="{99CBC042-5152-4249-B4B4-424B61EDCC83}" type="pres">
      <dgm:prSet presAssocID="{9D455852-2ED8-A449-A15F-8306FD1B892B}" presName="text_2" presStyleLbl="node1" presStyleIdx="1" presStyleCnt="4" custScaleX="84765" custLinFactNeighborX="-5671" custLinFactNeighborY="3480">
        <dgm:presLayoutVars>
          <dgm:bulletEnabled val="1"/>
        </dgm:presLayoutVars>
      </dgm:prSet>
      <dgm:spPr/>
    </dgm:pt>
    <dgm:pt modelId="{1DF2E0C7-9C75-3B45-A7D6-798CD144AE35}" type="pres">
      <dgm:prSet presAssocID="{9D455852-2ED8-A449-A15F-8306FD1B892B}" presName="accent_2" presStyleCnt="0"/>
      <dgm:spPr/>
    </dgm:pt>
    <dgm:pt modelId="{9ADF769F-F30D-0846-B275-01F5851A0A35}" type="pres">
      <dgm:prSet presAssocID="{9D455852-2ED8-A449-A15F-8306FD1B892B}" presName="accentRepeatNode" presStyleLbl="solidFgAcc1" presStyleIdx="1" presStyleCnt="4"/>
      <dgm:spPr/>
    </dgm:pt>
    <dgm:pt modelId="{7FC15C14-9788-7C49-812B-EA89C4DA15BA}" type="pres">
      <dgm:prSet presAssocID="{5D154055-B406-5147-87AD-01F03D81CD44}" presName="text_3" presStyleLbl="node1" presStyleIdx="2" presStyleCnt="4" custScaleX="84732" custLinFactNeighborX="-5507" custLinFactNeighborY="4574">
        <dgm:presLayoutVars>
          <dgm:bulletEnabled val="1"/>
        </dgm:presLayoutVars>
      </dgm:prSet>
      <dgm:spPr/>
    </dgm:pt>
    <dgm:pt modelId="{D03968E2-58AA-B045-B6C0-46F7C320EADD}" type="pres">
      <dgm:prSet presAssocID="{5D154055-B406-5147-87AD-01F03D81CD44}" presName="accent_3" presStyleCnt="0"/>
      <dgm:spPr/>
    </dgm:pt>
    <dgm:pt modelId="{EB07DBEC-FF32-6140-9314-DB98249DB251}" type="pres">
      <dgm:prSet presAssocID="{5D154055-B406-5147-87AD-01F03D81CD44}" presName="accentRepeatNode" presStyleLbl="solidFgAcc1" presStyleIdx="2" presStyleCnt="4"/>
      <dgm:spPr/>
    </dgm:pt>
    <dgm:pt modelId="{32DF9993-439A-9849-A359-1CA9FA430594}" type="pres">
      <dgm:prSet presAssocID="{E32C1659-1F4D-454C-BA64-B5FBDF335724}" presName="text_4" presStyleLbl="node1" presStyleIdx="3" presStyleCnt="4" custScaleX="87241" custLinFactNeighborX="-6277" custLinFactNeighborY="2684">
        <dgm:presLayoutVars>
          <dgm:bulletEnabled val="1"/>
        </dgm:presLayoutVars>
      </dgm:prSet>
      <dgm:spPr/>
    </dgm:pt>
    <dgm:pt modelId="{A71A5E2D-92DB-794D-8BEE-D8013FE78E80}" type="pres">
      <dgm:prSet presAssocID="{E32C1659-1F4D-454C-BA64-B5FBDF335724}" presName="accent_4" presStyleCnt="0"/>
      <dgm:spPr/>
    </dgm:pt>
    <dgm:pt modelId="{A5E7F7CB-DD4B-4A4C-82E2-D11B0555E200}" type="pres">
      <dgm:prSet presAssocID="{E32C1659-1F4D-454C-BA64-B5FBDF335724}" presName="accentRepeatNode" presStyleLbl="solidFgAcc1" presStyleIdx="3" presStyleCnt="4"/>
      <dgm:spPr/>
    </dgm:pt>
  </dgm:ptLst>
  <dgm:cxnLst>
    <dgm:cxn modelId="{DF26AD04-22BC-0744-984E-F3E6464D5F0D}" type="presOf" srcId="{5D154055-B406-5147-87AD-01F03D81CD44}" destId="{7FC15C14-9788-7C49-812B-EA89C4DA15BA}" srcOrd="0" destOrd="0" presId="urn:microsoft.com/office/officeart/2008/layout/VerticalCurvedList"/>
    <dgm:cxn modelId="{60274407-EF97-B244-B8D2-12CE1895EA93}" srcId="{5D154055-B406-5147-87AD-01F03D81CD44}" destId="{E23DEAEF-2824-C842-87DC-3A80EE6029CA}" srcOrd="0" destOrd="0" parTransId="{02796561-226B-4149-8F71-6C55D28B31A6}" sibTransId="{93524E7D-5495-B54B-A79B-E72A3918049E}"/>
    <dgm:cxn modelId="{CE197816-AEFB-914B-98A5-D5337A873EC4}" type="presOf" srcId="{B247FA32-6EE1-BC48-9C2F-9CE333ED70D6}" destId="{36B0927A-32CE-4844-944F-565BB31A075D}" srcOrd="0" destOrd="0" presId="urn:microsoft.com/office/officeart/2008/layout/VerticalCurvedList"/>
    <dgm:cxn modelId="{320A781C-192B-3941-A4A9-AB8F759F55F6}" type="presOf" srcId="{DE4A6273-E8A5-4F48-9E8F-DDA099368390}" destId="{99CBC042-5152-4249-B4B4-424B61EDCC83}" srcOrd="0" destOrd="2" presId="urn:microsoft.com/office/officeart/2008/layout/VerticalCurvedList"/>
    <dgm:cxn modelId="{5C73CD2F-70E3-C445-A827-1A318DD8A9BC}" srcId="{B247FA32-6EE1-BC48-9C2F-9CE333ED70D6}" destId="{9D455852-2ED8-A449-A15F-8306FD1B892B}" srcOrd="1" destOrd="0" parTransId="{133CD6CC-0BF5-DB4C-9327-9778B769F2AE}" sibTransId="{612A9F15-0995-5746-97BF-8C250B7E1E7A}"/>
    <dgm:cxn modelId="{95D1E83D-2CDF-B145-B1DC-288727314955}" srcId="{B247FA32-6EE1-BC48-9C2F-9CE333ED70D6}" destId="{E32C1659-1F4D-454C-BA64-B5FBDF335724}" srcOrd="3" destOrd="0" parTransId="{0084AEF8-85EE-2048-9333-F7F3EAFB33CE}" sibTransId="{F0BBD1FB-7ED5-A649-B155-D9A768AFA9C3}"/>
    <dgm:cxn modelId="{2D2A3855-E330-7D41-B8DD-C66FF25774F7}" srcId="{E32C1659-1F4D-454C-BA64-B5FBDF335724}" destId="{04676FB8-4FFA-8D4A-98F1-4A90E7E53EFE}" srcOrd="0" destOrd="0" parTransId="{76E11822-40B5-E04D-AE5D-57C3FC450A5F}" sibTransId="{D3A532E1-CCE4-D447-9B55-09509E4D7C86}"/>
    <dgm:cxn modelId="{2468D65E-D9CB-714E-8FE2-1188DBF70986}" srcId="{E32C1659-1F4D-454C-BA64-B5FBDF335724}" destId="{80DB29FC-DA4C-D84F-BFA9-9CBEB8374935}" srcOrd="1" destOrd="0" parTransId="{BB137090-1ECB-3743-BEB7-7BC1CBDF1CEA}" sibTransId="{49839D50-A327-3A4B-903F-6DA493CD9790}"/>
    <dgm:cxn modelId="{8E9A015F-A700-BC47-B608-D8D51109673F}" type="presOf" srcId="{ADD5F035-1FA0-1343-A0DF-C71CE9C730BB}" destId="{99CBC042-5152-4249-B4B4-424B61EDCC83}" srcOrd="0" destOrd="1" presId="urn:microsoft.com/office/officeart/2008/layout/VerticalCurvedList"/>
    <dgm:cxn modelId="{AA2D8C62-E8AF-CD49-AB0B-E6E4A8373922}" srcId="{5D154055-B406-5147-87AD-01F03D81CD44}" destId="{31C35C42-67A1-7A49-8D7B-D2F24600144F}" srcOrd="1" destOrd="0" parTransId="{CCBC0AAF-51B1-DC40-ADCC-27E883FFC40A}" sibTransId="{3158541F-D3DD-E54A-8DAD-EF5B060F3376}"/>
    <dgm:cxn modelId="{50BE2F66-77E6-9147-8E99-C1D57A286B74}" srcId="{9D455852-2ED8-A449-A15F-8306FD1B892B}" destId="{DE4A6273-E8A5-4F48-9E8F-DDA099368390}" srcOrd="1" destOrd="0" parTransId="{6FE1FBE3-FF8A-0E47-9152-C42B5527C784}" sibTransId="{98292B90-FD4D-4246-8AFA-51D83F53A27B}"/>
    <dgm:cxn modelId="{7904C470-0BB4-D849-836D-C3BC9222EEB2}" type="presOf" srcId="{B5B99B64-56E5-C44F-B78E-5EA3BB280801}" destId="{FEC0A0A5-C276-2749-9C74-90F16DE68203}" srcOrd="0" destOrd="0" presId="urn:microsoft.com/office/officeart/2008/layout/VerticalCurvedList"/>
    <dgm:cxn modelId="{9945DC75-3175-1849-9FCA-A4825784B242}" type="presOf" srcId="{E32C1659-1F4D-454C-BA64-B5FBDF335724}" destId="{32DF9993-439A-9849-A359-1CA9FA430594}" srcOrd="0" destOrd="0" presId="urn:microsoft.com/office/officeart/2008/layout/VerticalCurvedList"/>
    <dgm:cxn modelId="{0096137A-0714-A743-8CEF-DC5769403D82}" type="presOf" srcId="{27754410-4D42-CA4B-AD55-A5AE5F1C94BE}" destId="{FCA4AAC8-BBC4-2349-A267-BD4910864E00}" srcOrd="0" destOrd="0" presId="urn:microsoft.com/office/officeart/2008/layout/VerticalCurvedList"/>
    <dgm:cxn modelId="{3A17CC8F-0C2E-5547-94EE-624A82750CFA}" type="presOf" srcId="{04676FB8-4FFA-8D4A-98F1-4A90E7E53EFE}" destId="{32DF9993-439A-9849-A359-1CA9FA430594}" srcOrd="0" destOrd="1" presId="urn:microsoft.com/office/officeart/2008/layout/VerticalCurvedList"/>
    <dgm:cxn modelId="{DABF67A0-ABB6-2D43-A9D2-5475280BADDC}" type="presOf" srcId="{31C35C42-67A1-7A49-8D7B-D2F24600144F}" destId="{7FC15C14-9788-7C49-812B-EA89C4DA15BA}" srcOrd="0" destOrd="2" presId="urn:microsoft.com/office/officeart/2008/layout/VerticalCurvedList"/>
    <dgm:cxn modelId="{702AC8A4-BC1A-314B-B1FC-28FF476E4E71}" srcId="{B247FA32-6EE1-BC48-9C2F-9CE333ED70D6}" destId="{5D154055-B406-5147-87AD-01F03D81CD44}" srcOrd="2" destOrd="0" parTransId="{CA931E35-E81B-0D40-95AF-9073E39569BB}" sibTransId="{2A7B42E2-4FD3-A24D-9BB4-7F020F7C6277}"/>
    <dgm:cxn modelId="{1B0DF3A4-5FAE-B045-B826-BCCD8DCFCCD6}" srcId="{B5B99B64-56E5-C44F-B78E-5EA3BB280801}" destId="{55D10C86-66B0-4741-AD66-69AF4039A9B8}" srcOrd="1" destOrd="0" parTransId="{63F75B7E-BC93-A341-AEC6-A7ED951EB7E6}" sibTransId="{7EF1F4B5-5BF4-A047-BE33-4E52FE1D68FE}"/>
    <dgm:cxn modelId="{135F99AA-F26C-6442-91BB-72834532785B}" srcId="{B247FA32-6EE1-BC48-9C2F-9CE333ED70D6}" destId="{B5B99B64-56E5-C44F-B78E-5EA3BB280801}" srcOrd="0" destOrd="0" parTransId="{DD21BB61-942C-5D4D-BB01-4465056BD6EE}" sibTransId="{F18A1D43-35B1-6D4C-B1DA-0EB05EF9D97B}"/>
    <dgm:cxn modelId="{BD7A41B9-BEE0-D143-99E1-491DA1E2F79D}" type="presOf" srcId="{E23DEAEF-2824-C842-87DC-3A80EE6029CA}" destId="{7FC15C14-9788-7C49-812B-EA89C4DA15BA}" srcOrd="0" destOrd="1" presId="urn:microsoft.com/office/officeart/2008/layout/VerticalCurvedList"/>
    <dgm:cxn modelId="{E9D44AC4-680A-4C4C-AA0E-DE9FACAFE608}" type="presOf" srcId="{9D455852-2ED8-A449-A15F-8306FD1B892B}" destId="{99CBC042-5152-4249-B4B4-424B61EDCC83}" srcOrd="0" destOrd="0" presId="urn:microsoft.com/office/officeart/2008/layout/VerticalCurvedList"/>
    <dgm:cxn modelId="{F2298CC7-A632-B444-A1B3-1201EEF62988}" type="presOf" srcId="{80DB29FC-DA4C-D84F-BFA9-9CBEB8374935}" destId="{32DF9993-439A-9849-A359-1CA9FA430594}" srcOrd="0" destOrd="2" presId="urn:microsoft.com/office/officeart/2008/layout/VerticalCurvedList"/>
    <dgm:cxn modelId="{DBFEA4D0-CAF3-4B47-ABCB-266FECE2751E}" srcId="{B5B99B64-56E5-C44F-B78E-5EA3BB280801}" destId="{DCCF9A0E-6B59-3846-B813-8D0943C410F6}" srcOrd="0" destOrd="0" parTransId="{FB5B3ABC-73DA-3447-B446-1DF732ECFB8F}" sibTransId="{27754410-4D42-CA4B-AD55-A5AE5F1C94BE}"/>
    <dgm:cxn modelId="{DB5586E3-AD76-C443-AD14-E25BCE00EA97}" srcId="{9D455852-2ED8-A449-A15F-8306FD1B892B}" destId="{ADD5F035-1FA0-1343-A0DF-C71CE9C730BB}" srcOrd="0" destOrd="0" parTransId="{B252C40F-74E8-CE4B-996F-B48D1B55A358}" sibTransId="{242B2307-5A9B-9D4B-945A-3732283A9388}"/>
    <dgm:cxn modelId="{2E9BB1ED-6CC0-9749-A630-8BD028DB4CC5}" type="presOf" srcId="{DCCF9A0E-6B59-3846-B813-8D0943C410F6}" destId="{FEC0A0A5-C276-2749-9C74-90F16DE68203}" srcOrd="0" destOrd="1" presId="urn:microsoft.com/office/officeart/2008/layout/VerticalCurvedList"/>
    <dgm:cxn modelId="{BEF4E6F8-D321-EE49-A819-FC64F55532CF}" type="presOf" srcId="{55D10C86-66B0-4741-AD66-69AF4039A9B8}" destId="{FEC0A0A5-C276-2749-9C74-90F16DE68203}" srcOrd="0" destOrd="2" presId="urn:microsoft.com/office/officeart/2008/layout/VerticalCurvedList"/>
    <dgm:cxn modelId="{6686D7CF-1EBF-5E44-A734-0649F151858C}" type="presParOf" srcId="{36B0927A-32CE-4844-944F-565BB31A075D}" destId="{98F00CEB-4CAF-D54F-90A2-625661389DB8}" srcOrd="0" destOrd="0" presId="urn:microsoft.com/office/officeart/2008/layout/VerticalCurvedList"/>
    <dgm:cxn modelId="{2DFD648E-3B90-D549-BD51-802F81205C0F}" type="presParOf" srcId="{98F00CEB-4CAF-D54F-90A2-625661389DB8}" destId="{54E7E46E-2ADE-A24E-8108-146B731BFAE4}" srcOrd="0" destOrd="0" presId="urn:microsoft.com/office/officeart/2008/layout/VerticalCurvedList"/>
    <dgm:cxn modelId="{E0757D3B-AA79-B141-A685-A7BAE897334E}" type="presParOf" srcId="{54E7E46E-2ADE-A24E-8108-146B731BFAE4}" destId="{F2F1727A-33BE-5640-97A1-17BACF21C735}" srcOrd="0" destOrd="0" presId="urn:microsoft.com/office/officeart/2008/layout/VerticalCurvedList"/>
    <dgm:cxn modelId="{017FC3A3-E81F-A140-AE22-87254A743B75}" type="presParOf" srcId="{54E7E46E-2ADE-A24E-8108-146B731BFAE4}" destId="{FCA4AAC8-BBC4-2349-A267-BD4910864E00}" srcOrd="1" destOrd="0" presId="urn:microsoft.com/office/officeart/2008/layout/VerticalCurvedList"/>
    <dgm:cxn modelId="{79A359C7-3466-C246-A3E3-5C280139080E}" type="presParOf" srcId="{54E7E46E-2ADE-A24E-8108-146B731BFAE4}" destId="{F4E5D8E9-11B9-AE4B-B767-F05B8B8EE10C}" srcOrd="2" destOrd="0" presId="urn:microsoft.com/office/officeart/2008/layout/VerticalCurvedList"/>
    <dgm:cxn modelId="{E73FA5EB-7B56-D747-89D6-2C1DB718974D}" type="presParOf" srcId="{54E7E46E-2ADE-A24E-8108-146B731BFAE4}" destId="{A5298123-71B0-5D4B-8789-324243F74A55}" srcOrd="3" destOrd="0" presId="urn:microsoft.com/office/officeart/2008/layout/VerticalCurvedList"/>
    <dgm:cxn modelId="{0FA28E2F-5665-0A43-8101-03DF65D3977C}" type="presParOf" srcId="{98F00CEB-4CAF-D54F-90A2-625661389DB8}" destId="{FEC0A0A5-C276-2749-9C74-90F16DE68203}" srcOrd="1" destOrd="0" presId="urn:microsoft.com/office/officeart/2008/layout/VerticalCurvedList"/>
    <dgm:cxn modelId="{44325C6E-3434-1B47-94EB-1B55C3F33418}" type="presParOf" srcId="{98F00CEB-4CAF-D54F-90A2-625661389DB8}" destId="{3A463C12-F6CE-E44E-AFCC-A0A4DF596736}" srcOrd="2" destOrd="0" presId="urn:microsoft.com/office/officeart/2008/layout/VerticalCurvedList"/>
    <dgm:cxn modelId="{3942762F-D522-5D4E-83DE-E7D57C3A58AE}" type="presParOf" srcId="{3A463C12-F6CE-E44E-AFCC-A0A4DF596736}" destId="{5189F458-7AFF-634B-B240-D973BDB75DDA}" srcOrd="0" destOrd="0" presId="urn:microsoft.com/office/officeart/2008/layout/VerticalCurvedList"/>
    <dgm:cxn modelId="{E8914975-E7EC-FB43-9228-68A48D53AF72}" type="presParOf" srcId="{98F00CEB-4CAF-D54F-90A2-625661389DB8}" destId="{99CBC042-5152-4249-B4B4-424B61EDCC83}" srcOrd="3" destOrd="0" presId="urn:microsoft.com/office/officeart/2008/layout/VerticalCurvedList"/>
    <dgm:cxn modelId="{BBCB5394-7996-7545-BC2F-064FC1278B16}" type="presParOf" srcId="{98F00CEB-4CAF-D54F-90A2-625661389DB8}" destId="{1DF2E0C7-9C75-3B45-A7D6-798CD144AE35}" srcOrd="4" destOrd="0" presId="urn:microsoft.com/office/officeart/2008/layout/VerticalCurvedList"/>
    <dgm:cxn modelId="{FA2CA546-A027-0B43-8F49-A1ECC5F57890}" type="presParOf" srcId="{1DF2E0C7-9C75-3B45-A7D6-798CD144AE35}" destId="{9ADF769F-F30D-0846-B275-01F5851A0A35}" srcOrd="0" destOrd="0" presId="urn:microsoft.com/office/officeart/2008/layout/VerticalCurvedList"/>
    <dgm:cxn modelId="{258C64A2-9EE4-E34A-BCF4-A1D219B58420}" type="presParOf" srcId="{98F00CEB-4CAF-D54F-90A2-625661389DB8}" destId="{7FC15C14-9788-7C49-812B-EA89C4DA15BA}" srcOrd="5" destOrd="0" presId="urn:microsoft.com/office/officeart/2008/layout/VerticalCurvedList"/>
    <dgm:cxn modelId="{3D004AB9-99B8-5344-884C-3FC7E8405F51}" type="presParOf" srcId="{98F00CEB-4CAF-D54F-90A2-625661389DB8}" destId="{D03968E2-58AA-B045-B6C0-46F7C320EADD}" srcOrd="6" destOrd="0" presId="urn:microsoft.com/office/officeart/2008/layout/VerticalCurvedList"/>
    <dgm:cxn modelId="{A2052691-301F-B046-9F2E-DBFB83D0CC11}" type="presParOf" srcId="{D03968E2-58AA-B045-B6C0-46F7C320EADD}" destId="{EB07DBEC-FF32-6140-9314-DB98249DB251}" srcOrd="0" destOrd="0" presId="urn:microsoft.com/office/officeart/2008/layout/VerticalCurvedList"/>
    <dgm:cxn modelId="{52726216-C88F-5345-8C5E-07315861E1D4}" type="presParOf" srcId="{98F00CEB-4CAF-D54F-90A2-625661389DB8}" destId="{32DF9993-439A-9849-A359-1CA9FA430594}" srcOrd="7" destOrd="0" presId="urn:microsoft.com/office/officeart/2008/layout/VerticalCurvedList"/>
    <dgm:cxn modelId="{902EE348-AF15-FF4F-85B4-DB90568717BA}" type="presParOf" srcId="{98F00CEB-4CAF-D54F-90A2-625661389DB8}" destId="{A71A5E2D-92DB-794D-8BEE-D8013FE78E80}" srcOrd="8" destOrd="0" presId="urn:microsoft.com/office/officeart/2008/layout/VerticalCurvedList"/>
    <dgm:cxn modelId="{F7A8E022-3724-4242-A217-92D476ADD34C}" type="presParOf" srcId="{A71A5E2D-92DB-794D-8BEE-D8013FE78E80}" destId="{A5E7F7CB-DD4B-4A4C-82E2-D11B0555E2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4AAC8-BBC4-2349-A267-BD4910864E00}">
      <dsp:nvSpPr>
        <dsp:cNvPr id="0" name=""/>
        <dsp:cNvSpPr/>
      </dsp:nvSpPr>
      <dsp:spPr>
        <a:xfrm>
          <a:off x="-4948476" y="-798063"/>
          <a:ext cx="6204638" cy="6204638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0A0A5-C276-2749-9C74-90F16DE68203}">
      <dsp:nvSpPr>
        <dsp:cNvPr id="0" name=""/>
        <dsp:cNvSpPr/>
      </dsp:nvSpPr>
      <dsp:spPr>
        <a:xfrm>
          <a:off x="800751" y="364192"/>
          <a:ext cx="7163324" cy="708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Volatilität / Unstetigkeit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Geschwindigkeit von Entwicklungen (z.B. Digitalität) steigt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Veränderungen werden zum Standard</a:t>
          </a:r>
        </a:p>
      </dsp:txBody>
      <dsp:txXfrm>
        <a:off x="800751" y="364192"/>
        <a:ext cx="7163324" cy="708973"/>
      </dsp:txXfrm>
    </dsp:sp>
    <dsp:sp modelId="{5189F458-7AFF-634B-B240-D973BDB75DDA}">
      <dsp:nvSpPr>
        <dsp:cNvPr id="0" name=""/>
        <dsp:cNvSpPr/>
      </dsp:nvSpPr>
      <dsp:spPr>
        <a:xfrm>
          <a:off x="339373" y="265680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BC042-5152-4249-B4B4-424B61EDCC83}">
      <dsp:nvSpPr>
        <dsp:cNvPr id="0" name=""/>
        <dsp:cNvSpPr/>
      </dsp:nvSpPr>
      <dsp:spPr>
        <a:xfrm>
          <a:off x="1340866" y="1442618"/>
          <a:ext cx="6615476" cy="708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Unsicherheit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Vorhersehbarkeit und Vorhersagbarkeit wird schwerer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Zusammenhänge werden unklarer</a:t>
          </a:r>
        </a:p>
      </dsp:txBody>
      <dsp:txXfrm>
        <a:off x="1340866" y="1442618"/>
        <a:ext cx="6615476" cy="708973"/>
      </dsp:txXfrm>
    </dsp:sp>
    <dsp:sp modelId="{9ADF769F-F30D-0846-B275-01F5851A0A35}">
      <dsp:nvSpPr>
        <dsp:cNvPr id="0" name=""/>
        <dsp:cNvSpPr/>
      </dsp:nvSpPr>
      <dsp:spPr>
        <a:xfrm>
          <a:off x="745844" y="1329324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15C14-9788-7C49-812B-EA89C4DA15BA}">
      <dsp:nvSpPr>
        <dsp:cNvPr id="0" name=""/>
        <dsp:cNvSpPr/>
      </dsp:nvSpPr>
      <dsp:spPr>
        <a:xfrm>
          <a:off x="1354953" y="2514019"/>
          <a:ext cx="6612900" cy="708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Komplexität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mögliche Handlungsalternativen nehmen zu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mehrere Antworten auf eine Fragestellung möglich</a:t>
          </a:r>
        </a:p>
      </dsp:txBody>
      <dsp:txXfrm>
        <a:off x="1354953" y="2514019"/>
        <a:ext cx="6612900" cy="708973"/>
      </dsp:txXfrm>
    </dsp:sp>
    <dsp:sp modelId="{EB07DBEC-FF32-6140-9314-DB98249DB251}">
      <dsp:nvSpPr>
        <dsp:cNvPr id="0" name=""/>
        <dsp:cNvSpPr/>
      </dsp:nvSpPr>
      <dsp:spPr>
        <a:xfrm>
          <a:off x="745844" y="2392969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F9993-439A-9849-A359-1CA9FA430594}">
      <dsp:nvSpPr>
        <dsp:cNvPr id="0" name=""/>
        <dsp:cNvSpPr/>
      </dsp:nvSpPr>
      <dsp:spPr>
        <a:xfrm>
          <a:off x="790898" y="3564264"/>
          <a:ext cx="7163324" cy="708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Ambiguität / Mehrdeutigkeit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Informationen sind auf verschiedenen Weisen deutbar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200" kern="1200" dirty="0"/>
        </a:p>
      </dsp:txBody>
      <dsp:txXfrm>
        <a:off x="790898" y="3564264"/>
        <a:ext cx="7163324" cy="708973"/>
      </dsp:txXfrm>
    </dsp:sp>
    <dsp:sp modelId="{A5E7F7CB-DD4B-4A4C-82E2-D11B0555E200}">
      <dsp:nvSpPr>
        <dsp:cNvPr id="0" name=""/>
        <dsp:cNvSpPr/>
      </dsp:nvSpPr>
      <dsp:spPr>
        <a:xfrm>
          <a:off x="339373" y="3456613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22.03.23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"VUCA" ist ein Akronym, das sich auf "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volatility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("Volatilität"), "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uncertainty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("Unsicherheit"), "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complexity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("Komplexität") und "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ambiguity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("Mehrdeutigkeit") bezieht.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3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b="1" dirty="0"/>
              <a:t>Allgemeinbildung</a:t>
            </a:r>
          </a:p>
          <a:p>
            <a:pPr algn="l"/>
            <a:r>
              <a:rPr lang="de-DE" dirty="0"/>
              <a:t>Wie </a:t>
            </a:r>
            <a:r>
              <a:rPr lang="de-DE" dirty="0" err="1"/>
              <a:t>Schüler:innen</a:t>
            </a:r>
            <a:r>
              <a:rPr lang="de-DE" dirty="0"/>
              <a:t> Kulturtechniken im Alltag anwenden</a:t>
            </a:r>
          </a:p>
          <a:p>
            <a:r>
              <a:rPr lang="de-DE" sz="1200" dirty="0"/>
              <a:t>1. Lesen und Schreiben </a:t>
            </a:r>
          </a:p>
          <a:p>
            <a:r>
              <a:rPr lang="de-DE" sz="1200" dirty="0"/>
              <a:t>2. Rechnen</a:t>
            </a:r>
          </a:p>
          <a:p>
            <a:r>
              <a:rPr lang="de-DE" sz="1200" dirty="0"/>
              <a:t>3. Naturwissenschaftliche Kenntnisse</a:t>
            </a:r>
          </a:p>
          <a:p>
            <a:r>
              <a:rPr lang="de-DE" sz="1200" dirty="0"/>
              <a:t>4. IT-Wissen</a:t>
            </a:r>
          </a:p>
          <a:p>
            <a:r>
              <a:rPr lang="de-DE" sz="1200" dirty="0"/>
              <a:t>5. Ökonomische Bildung</a:t>
            </a:r>
          </a:p>
          <a:p>
            <a:r>
              <a:rPr lang="de-DE" sz="1200" dirty="0"/>
              <a:t>6. Kulturelle und staatsbürgerliche Bildung </a:t>
            </a:r>
          </a:p>
          <a:p>
            <a:endParaRPr lang="de-DE" dirty="0"/>
          </a:p>
          <a:p>
            <a:r>
              <a:rPr lang="de-DE" b="1" dirty="0"/>
              <a:t>Kompetenzen</a:t>
            </a:r>
          </a:p>
          <a:p>
            <a:r>
              <a:rPr lang="de-DE" dirty="0"/>
              <a:t>Wie </a:t>
            </a:r>
            <a:r>
              <a:rPr lang="de-DE" dirty="0" err="1"/>
              <a:t>Schüler:innen</a:t>
            </a:r>
            <a:r>
              <a:rPr lang="de-DE" dirty="0"/>
              <a:t> komplexe Herausforderungen meistern</a:t>
            </a:r>
          </a:p>
          <a:p>
            <a:r>
              <a:rPr lang="de-DE" sz="1200" dirty="0"/>
              <a:t>7. Kritisches Denken/Problemlösendes Denken</a:t>
            </a:r>
          </a:p>
          <a:p>
            <a:r>
              <a:rPr lang="de-DE" sz="1200" dirty="0"/>
              <a:t>8. Kreativität</a:t>
            </a:r>
          </a:p>
          <a:p>
            <a:r>
              <a:rPr lang="de-DE" sz="1200" dirty="0"/>
              <a:t>9. Kommunikation </a:t>
            </a:r>
          </a:p>
          <a:p>
            <a:r>
              <a:rPr lang="de-DE" sz="1200" dirty="0"/>
              <a:t>10. Kollaboration </a:t>
            </a:r>
          </a:p>
          <a:p>
            <a:endParaRPr lang="de-DE" dirty="0"/>
          </a:p>
          <a:p>
            <a:r>
              <a:rPr lang="de-DE" b="1" dirty="0"/>
              <a:t>Charaktereigenschaften</a:t>
            </a:r>
          </a:p>
          <a:p>
            <a:r>
              <a:rPr lang="de-DE" dirty="0"/>
              <a:t>Wie </a:t>
            </a:r>
            <a:r>
              <a:rPr lang="de-DE" dirty="0" err="1"/>
              <a:t>Schüler:innen</a:t>
            </a:r>
            <a:r>
              <a:rPr lang="de-DE" dirty="0"/>
              <a:t> sich in einer ständig wandelnden Welt behaupten </a:t>
            </a:r>
          </a:p>
          <a:p>
            <a:r>
              <a:rPr lang="de-DE" sz="1200" dirty="0"/>
              <a:t>11. Neugierde</a:t>
            </a:r>
          </a:p>
          <a:p>
            <a:r>
              <a:rPr lang="de-DE" sz="1200" dirty="0"/>
              <a:t>12. Initiative</a:t>
            </a:r>
          </a:p>
          <a:p>
            <a:r>
              <a:rPr lang="de-DE" sz="1200" dirty="0"/>
              <a:t>13. Beharrlichkeit/Rückgrat </a:t>
            </a:r>
          </a:p>
          <a:p>
            <a:r>
              <a:rPr lang="de-DE" sz="1200" dirty="0"/>
              <a:t>14 Anpassungsfähigkeit</a:t>
            </a:r>
          </a:p>
          <a:p>
            <a:r>
              <a:rPr lang="de-DE" sz="1200" dirty="0"/>
              <a:t>15. Leadership</a:t>
            </a:r>
          </a:p>
          <a:p>
            <a:r>
              <a:rPr lang="de-DE" sz="1200" dirty="0"/>
              <a:t>16. Soziales und kulturelles Bewusstsein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95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8F3-7A02-49FF-8B75-D1FD1AC7C2B6}" type="datetime1">
              <a:rPr lang="de-DE" smtClean="0"/>
              <a:t>22.03.23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DFEB-8A9E-4736-9332-12D960538CEF}" type="datetime1">
              <a:rPr lang="de-DE" smtClean="0"/>
              <a:t>22.03.23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D606-DF94-4B02-9FC6-F9A2BEC70724}" type="datetime1">
              <a:rPr lang="de-DE" smtClean="0"/>
              <a:t>22.03.23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86D7-0F10-4E4B-86AB-8B3592668744}" type="datetime1">
              <a:rPr lang="de-DE" smtClean="0"/>
              <a:t>22.03.23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00-5993-4DA6-981B-0BC04BD6554A}" type="datetime1">
              <a:rPr lang="de-DE" smtClean="0"/>
              <a:t>22.03.23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BCEC-1BF0-4F15-9F3D-3110B82455DB}" type="datetime1">
              <a:rPr lang="de-DE" smtClean="0"/>
              <a:t>22.03.23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211C-3E5B-484F-861E-A423AF025B72}" type="datetime1">
              <a:rPr lang="de-DE" smtClean="0"/>
              <a:t>22.03.23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794-0AB3-4A00-AD49-1B7E9185376E}" type="datetime1">
              <a:rPr lang="de-DE" smtClean="0"/>
              <a:t>22.03.23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4F3F-83C1-4757-A4F5-5599743EDB0F}" type="datetime1">
              <a:rPr lang="de-DE" smtClean="0"/>
              <a:t>22.03.23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60AF-F475-432E-A111-CB4987EA8DF2}" type="datetime1">
              <a:rPr lang="de-DE" smtClean="0"/>
              <a:t>22.03.23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4A19-9945-4509-9CD3-0377F01FC6E8}" type="datetime1">
              <a:rPr lang="de-DE" smtClean="0"/>
              <a:t>22.03.23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366E4-0233-43EF-8027-86895FCA81F8}" type="datetime1">
              <a:rPr lang="de-DE" smtClean="0"/>
              <a:t>22.03.23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51104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2.jpe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16215" y="269321"/>
            <a:ext cx="2129319" cy="792088"/>
          </a:xfrm>
          <a:prstGeom prst="rect">
            <a:avLst/>
          </a:prstGeom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 userDrawn="1"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 userDrawn="1"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 userDrawn="1"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4.0/" TargetMode="External"/><Relationship Id="rId4" Type="http://schemas.openxmlformats.org/officeDocument/2006/relationships/hyperlink" Target="https://widgets.weforum.org/nve-2015/chapter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pPr algn="ctr"/>
            <a:r>
              <a:rPr lang="de-DE" dirty="0"/>
              <a:t>Schule in der </a:t>
            </a:r>
            <a:br>
              <a:rPr lang="de-DE" dirty="0"/>
            </a:br>
            <a:r>
              <a:rPr lang="de-DE" dirty="0"/>
              <a:t>Kultur der Digitalität</a:t>
            </a:r>
            <a:br>
              <a:rPr lang="de-DE" dirty="0"/>
            </a:br>
            <a:r>
              <a:rPr lang="de-DE" dirty="0"/>
              <a:t> (weiter-)entwickeln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6" y="2996952"/>
            <a:ext cx="2823071" cy="28230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04" y="2787748"/>
            <a:ext cx="3666245" cy="36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E613A-CB61-F44E-BE91-44ABC8C8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13494-19C9-0E4A-A094-868F6F81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Orientierungsrahmen „Lehrkräfte in der </a:t>
            </a:r>
            <a:b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digitalisierten Welt“ (2020)</a:t>
            </a:r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E980E7-F3A8-F744-B20C-3407673E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757CBC-ED00-D542-A592-61CAC6FF73EC}"/>
              </a:ext>
            </a:extLst>
          </p:cNvPr>
          <p:cNvSpPr txBox="1"/>
          <p:nvPr/>
        </p:nvSpPr>
        <p:spPr>
          <a:xfrm>
            <a:off x="457200" y="3068960"/>
            <a:ext cx="411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Zielsetzung: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zukunftsfähige Unterrichtsgestaltung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Erweiterung der Kompetenzen von Lehrkräften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selbstgesteuerte Professionalisierung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Orientierung für Lehreraus- und </a:t>
            </a:r>
            <a:br>
              <a:rPr lang="de-DE" dirty="0"/>
            </a:br>
            <a:r>
              <a:rPr lang="de-DE" dirty="0"/>
              <a:t>-fortbildung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4E0812-8433-4341-ABFB-5DD0AF00F83A}"/>
              </a:ext>
            </a:extLst>
          </p:cNvPr>
          <p:cNvSpPr txBox="1"/>
          <p:nvPr/>
        </p:nvSpPr>
        <p:spPr>
          <a:xfrm>
            <a:off x="4602832" y="3082906"/>
            <a:ext cx="43616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Inhalte: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fünf Handlungsfelder </a:t>
            </a:r>
            <a:br>
              <a:rPr lang="de-DE" dirty="0"/>
            </a:br>
            <a:r>
              <a:rPr lang="de-DE" dirty="0"/>
              <a:t>(Unterrichten, Erziehen, </a:t>
            </a:r>
            <a:br>
              <a:rPr lang="de-DE" dirty="0"/>
            </a:br>
            <a:r>
              <a:rPr lang="de-DE" dirty="0"/>
              <a:t>Lernen und Leisten fördern, Beraten, Schule entwickeln)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jeweils in vier Kompetenzbereiche unterteilt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Umgang mit Lern- und Arbeitsplattformen</a:t>
            </a:r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B158EAF-B123-40AF-B5AA-25C701221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239" y="1835927"/>
            <a:ext cx="1248675" cy="1764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/>
          <p:cNvSpPr txBox="1"/>
          <p:nvPr/>
        </p:nvSpPr>
        <p:spPr>
          <a:xfrm rot="16200000">
            <a:off x="7474877" y="2261773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Abb. aus https://www.medienberatung.schulministerium.nrw.de/_Medienberatung-NRW/Publikationen/Lehrkraefte_Digitalisierte_Welt_2020.pdf</a:t>
            </a:r>
          </a:p>
        </p:txBody>
      </p:sp>
    </p:spTree>
    <p:extLst>
      <p:ext uri="{BB962C8B-B14F-4D97-AF65-F5344CB8AC3E}">
        <p14:creationId xmlns:p14="http://schemas.microsoft.com/office/powerpoint/2010/main" val="189544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E613A-CB61-F44E-BE91-44ABC8C8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13494-19C9-0E4A-A094-868F6F81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681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Bildung in der digitalen Welt, Strategie der KMK (2016)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Lehren und Lernen in der digitalen Welt,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Ergänzung zur Strategie der KMK (2021)</a:t>
            </a:r>
            <a:endParaRPr lang="de-DE" sz="26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E980E7-F3A8-F744-B20C-3407673E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757CBC-ED00-D542-A592-61CAC6FF73EC}"/>
              </a:ext>
            </a:extLst>
          </p:cNvPr>
          <p:cNvSpPr txBox="1"/>
          <p:nvPr/>
        </p:nvSpPr>
        <p:spPr>
          <a:xfrm>
            <a:off x="457200" y="3068960"/>
            <a:ext cx="43308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Zielsetzung: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Formulierung von Kompetenzen in der digitalen Welt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Kultur der Digitalität erfordert neue Handlungsroutinen ab Beginn der Primarstufe.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Einbindung digitalisierungsbezogener Kompetenzen ist sicherzustellen.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Weiterentwicklung des Bildungswesens sowie der Aus-, Fort- und Weiterbildung.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4E0812-8433-4341-ABFB-5DD0AF00F83A}"/>
              </a:ext>
            </a:extLst>
          </p:cNvPr>
          <p:cNvSpPr txBox="1"/>
          <p:nvPr/>
        </p:nvSpPr>
        <p:spPr>
          <a:xfrm>
            <a:off x="4569114" y="3068960"/>
            <a:ext cx="4114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Inhalte: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selbstgesteuertes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Potenziale digitaler Medien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veränderte Prüfungskultur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Digital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Digital gestützte Lehr-Lernprozesse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Kompetenzen der Lehrkräfte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Aus- Fort- und Weiterbildung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FEE243-6292-44C8-BAA0-14A47EBC5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962" y="2204864"/>
            <a:ext cx="1147886" cy="162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 rot="16200000">
            <a:off x="7560042" y="2529190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/>
              <a:t>Abb. aus. https://www.kmk.org/fileadmin/pdf/PresseUndAktuelles/2018/</a:t>
            </a:r>
            <a:br>
              <a:rPr lang="de-DE" sz="400" dirty="0"/>
            </a:br>
            <a:r>
              <a:rPr lang="de-DE" sz="400" dirty="0"/>
              <a:t>Digitalstrategie_2017_mit_Weiterbildung.pdf</a:t>
            </a:r>
          </a:p>
        </p:txBody>
      </p:sp>
    </p:spTree>
    <p:extLst>
      <p:ext uri="{BB962C8B-B14F-4D97-AF65-F5344CB8AC3E}">
        <p14:creationId xmlns:p14="http://schemas.microsoft.com/office/powerpoint/2010/main" val="305781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E613A-CB61-F44E-BE91-44ABC8C8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13494-19C9-0E4A-A094-868F6F81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Impulspapier I (2020) und Impulspapier II (2022)</a:t>
            </a:r>
          </a:p>
          <a:p>
            <a:pPr marL="0" indent="0">
              <a:buNone/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Ministerium für Schule und Bildung</a:t>
            </a:r>
            <a:endParaRPr lang="de-DE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E980E7-F3A8-F744-B20C-3407673E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757CBC-ED00-D542-A592-61CAC6FF73EC}"/>
              </a:ext>
            </a:extLst>
          </p:cNvPr>
          <p:cNvSpPr txBox="1"/>
          <p:nvPr/>
        </p:nvSpPr>
        <p:spPr>
          <a:xfrm>
            <a:off x="457200" y="3068960"/>
            <a:ext cx="4114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Zielsetzung: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Konkrete Hinweise zur didaktischen Gestaltung von Lernprozessen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Gemeinsame Prozessverantwortung aller am Schulleben Beteiligten initiieren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Umfassende Kompetenzorientierung (4K, Medienkompetenzen) etablieren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Zukunftsfähiges Rollenverständnis von Lehrkräften entwickeln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4E0812-8433-4341-ABFB-5DD0AF00F83A}"/>
              </a:ext>
            </a:extLst>
          </p:cNvPr>
          <p:cNvSpPr txBox="1"/>
          <p:nvPr/>
        </p:nvSpPr>
        <p:spPr>
          <a:xfrm>
            <a:off x="4602832" y="3082906"/>
            <a:ext cx="43616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Inhalte: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vier Entwicklungsbereiche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konkretisiert in sechs bis neun zentralen Leitideen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kontinuierliche Weiterentwicklung von Lern- und Leistungsaufgaben, Formen der Leistungsüberprüfung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Nutzung zeitgemäßer Bildungsmedien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3A62DAC-78A9-424D-9E60-98330F8E8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716" y="1806756"/>
            <a:ext cx="1139468" cy="162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feld 13"/>
          <p:cNvSpPr txBox="1"/>
          <p:nvPr/>
        </p:nvSpPr>
        <p:spPr>
          <a:xfrm rot="16200000">
            <a:off x="7753449" y="2509034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 err="1"/>
              <a:t>Abb</a:t>
            </a:r>
            <a:r>
              <a:rPr lang="de-DE" sz="400" dirty="0"/>
              <a:t> aus: htps://www.schulministerium.nrw/system/files/media/document/file/</a:t>
            </a:r>
            <a:br>
              <a:rPr lang="de-DE" sz="400" dirty="0"/>
            </a:br>
            <a:r>
              <a:rPr lang="de-DE" sz="400" dirty="0"/>
              <a:t>impulspapier_ii_zentrale_entwicklungsbereiche_220303.pdf</a:t>
            </a:r>
          </a:p>
        </p:txBody>
      </p:sp>
    </p:spTree>
    <p:extLst>
      <p:ext uri="{BB962C8B-B14F-4D97-AF65-F5344CB8AC3E}">
        <p14:creationId xmlns:p14="http://schemas.microsoft.com/office/powerpoint/2010/main" val="254646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E613A-CB61-F44E-BE91-44ABC8C8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13494-19C9-0E4A-A094-868F6F81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/>
              <a:t>Handreichungen: Verknüpfung von </a:t>
            </a:r>
            <a:br>
              <a:rPr lang="de-DE" sz="2600" b="1" dirty="0"/>
            </a:br>
            <a:r>
              <a:rPr lang="de-DE" sz="2600" b="1" dirty="0"/>
              <a:t>Präsenz- und Distanzunterricht (2020)</a:t>
            </a:r>
          </a:p>
          <a:p>
            <a:pPr marL="0" indent="0">
              <a:buNone/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Ministerium für Schule und Bildung</a:t>
            </a:r>
            <a:endParaRPr lang="de-DE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E980E7-F3A8-F744-B20C-3407673E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757CBC-ED00-D542-A592-61CAC6FF73EC}"/>
              </a:ext>
            </a:extLst>
          </p:cNvPr>
          <p:cNvSpPr txBox="1"/>
          <p:nvPr/>
        </p:nvSpPr>
        <p:spPr>
          <a:xfrm>
            <a:off x="457200" y="3068960"/>
            <a:ext cx="4114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Zielsetzung: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Impulse für eine methodisch-didaktisch veränderte Unterrichtskultur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Kompetenzorientierung erweitern und vertiefen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Digitale Lernformate in den Unterricht integrieren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Digitale Lernplattformen (</a:t>
            </a:r>
            <a:r>
              <a:rPr lang="de-DE" dirty="0" err="1"/>
              <a:t>Logineo</a:t>
            </a:r>
            <a:r>
              <a:rPr lang="de-DE" dirty="0"/>
              <a:t> NRW LMS) lernförderlich einsetzen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4E0812-8433-4341-ABFB-5DD0AF00F83A}"/>
              </a:ext>
            </a:extLst>
          </p:cNvPr>
          <p:cNvSpPr txBox="1"/>
          <p:nvPr/>
        </p:nvSpPr>
        <p:spPr>
          <a:xfrm>
            <a:off x="4602832" y="3271043"/>
            <a:ext cx="43616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Inhalte: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Impulse für das Lernen</a:t>
            </a:r>
            <a:br>
              <a:rPr lang="de-DE" dirty="0"/>
            </a:br>
            <a:r>
              <a:rPr lang="de-DE" dirty="0"/>
              <a:t>(auf Distanz)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Selbstreguliertes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Blended</a:t>
            </a:r>
            <a:r>
              <a:rPr lang="de-DE" dirty="0"/>
              <a:t>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Projektarbeit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(E-)Portfolioarbeit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Beratung und Feedback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B73F5E-3F16-4B0B-9951-9138FFB5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364" y="1805282"/>
            <a:ext cx="1121924" cy="162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 rot="16200000">
            <a:off x="7955688" y="247678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/>
              <a:t>Abb. aus https://xn--broschren-v9a.nrw/fileadmin/Handreichung_zur_lernfoerderlichen_Verknuepfung/pdf/Handreichung-Distanzunterricht.pdf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49" y="1805282"/>
            <a:ext cx="1148560" cy="16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/>
          <p:cNvSpPr txBox="1"/>
          <p:nvPr/>
        </p:nvSpPr>
        <p:spPr>
          <a:xfrm rot="16200000">
            <a:off x="6340330" y="2437446"/>
            <a:ext cx="1886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/>
              <a:t>Abb. aus https://www.berufsbildung.nrw.de/cms/upload/distanzunterricht/handreichung_distanzunterricht_bb.pdf</a:t>
            </a:r>
          </a:p>
        </p:txBody>
      </p:sp>
    </p:spTree>
    <p:extLst>
      <p:ext uri="{BB962C8B-B14F-4D97-AF65-F5344CB8AC3E}">
        <p14:creationId xmlns:p14="http://schemas.microsoft.com/office/powerpoint/2010/main" val="197320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94E94-61E2-9C46-AA48-97EA9043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635AAA-7FEC-2347-8AC8-DE498394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54306"/>
            <a:ext cx="6203032" cy="40610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de-DE" sz="1600" dirty="0"/>
          </a:p>
          <a:p>
            <a:pPr marL="0" indent="0" algn="ctr">
              <a:lnSpc>
                <a:spcPct val="150000"/>
              </a:lnSpc>
              <a:buNone/>
            </a:pPr>
            <a:endParaRPr lang="de-DE" sz="24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sz="2400" dirty="0"/>
              <a:t>Bezugsdokument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go</a:t>
            </a:r>
            <a:r>
              <a:rPr lang="de-DE" sz="2400" dirty="0"/>
              <a:t> - komprimieren Sie die Inhalte des Bezugsdokuments knapp.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sz="2400" dirty="0"/>
              <a:t>Was davon ist in Ihrer Schule schon sichtbar, was sollte noch sichtbar gemacht werden?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D0486-215A-004B-B69E-D7D293BF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6098BDA-62B5-AE48-BA5A-8E3B637E1C61}"/>
              </a:ext>
            </a:extLst>
          </p:cNvPr>
          <p:cNvGrpSpPr/>
          <p:nvPr/>
        </p:nvGrpSpPr>
        <p:grpSpPr>
          <a:xfrm>
            <a:off x="239380" y="5196644"/>
            <a:ext cx="1581767" cy="709228"/>
            <a:chOff x="0" y="5213863"/>
            <a:chExt cx="1581767" cy="709228"/>
          </a:xfrm>
        </p:grpSpPr>
        <p:pic>
          <p:nvPicPr>
            <p:cNvPr id="8" name="Grafik 7" descr="Ein Bild, das Objekt enthält.&#10;&#10;Automatisch generierte Beschreibung">
              <a:extLst>
                <a:ext uri="{FF2B5EF4-FFF2-40B4-BE49-F238E27FC236}">
                  <a16:creationId xmlns:a16="http://schemas.microsoft.com/office/drawing/2014/main" id="{223426E5-592E-5942-8498-12DE1998A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863"/>
              <a:ext cx="709228" cy="70922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53FF0563-B0B8-294C-9FA8-C9DF022B84BC}"/>
                </a:ext>
              </a:extLst>
            </p:cNvPr>
            <p:cNvSpPr txBox="1"/>
            <p:nvPr/>
          </p:nvSpPr>
          <p:spPr>
            <a:xfrm>
              <a:off x="588205" y="5383385"/>
              <a:ext cx="993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/>
                <a:t>30 min</a:t>
              </a: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50668"/>
            <a:ext cx="5085184" cy="508518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5971">
            <a:off x="-330839" y="735097"/>
            <a:ext cx="4320877" cy="43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4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DE5F0-9DE2-D447-9B9F-6D83AFF1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954811-6C14-3C41-B89F-9EACAAFCB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00808"/>
            <a:ext cx="7859215" cy="4205064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Tauschen Sie sich in Ihrer Gruppe über</a:t>
            </a:r>
            <a:b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Inhalte der jeweiligen Referenzdokumente </a:t>
            </a:r>
            <a:b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aus.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Setzen Sie Konsequenzen aus den </a:t>
            </a:r>
            <a:b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Dokumenten für Ihre Zukunfts-</a:t>
            </a:r>
            <a:b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schule um.</a:t>
            </a:r>
            <a:endParaRPr lang="de-DE" sz="2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785776-553B-A845-BDE7-6C690C72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11F3C44-0BD3-2E4A-BEB2-30CD52AA3B27}"/>
              </a:ext>
            </a:extLst>
          </p:cNvPr>
          <p:cNvGrpSpPr/>
          <p:nvPr/>
        </p:nvGrpSpPr>
        <p:grpSpPr>
          <a:xfrm>
            <a:off x="239380" y="5196644"/>
            <a:ext cx="1581767" cy="709228"/>
            <a:chOff x="0" y="5213863"/>
            <a:chExt cx="1581767" cy="709228"/>
          </a:xfrm>
        </p:grpSpPr>
        <p:pic>
          <p:nvPicPr>
            <p:cNvPr id="8" name="Grafik 7" descr="Ein Bild, das Objekt enthält.&#10;&#10;Automatisch generierte Beschreibung">
              <a:extLst>
                <a:ext uri="{FF2B5EF4-FFF2-40B4-BE49-F238E27FC236}">
                  <a16:creationId xmlns:a16="http://schemas.microsoft.com/office/drawing/2014/main" id="{9BBF824B-190B-EC4B-B2AF-84E71764B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863"/>
              <a:ext cx="709228" cy="70922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9417871-63B8-F546-9FE5-04BDF43CF8F9}"/>
                </a:ext>
              </a:extLst>
            </p:cNvPr>
            <p:cNvSpPr txBox="1"/>
            <p:nvPr/>
          </p:nvSpPr>
          <p:spPr>
            <a:xfrm>
              <a:off x="588205" y="5383385"/>
              <a:ext cx="993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/>
                <a:t>30 min</a:t>
              </a: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88946"/>
            <a:ext cx="3790392" cy="37903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66" y="1173854"/>
            <a:ext cx="2183138" cy="21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00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55AED-5F02-2B4E-B2DD-FC92E037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die Zukunftsschule aus?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86687-0AA2-BA4A-A9DA-E1847AC00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0671"/>
            <a:ext cx="8229600" cy="3240360"/>
          </a:xfrm>
        </p:spPr>
        <p:txBody>
          <a:bodyPr>
            <a:noAutofit/>
          </a:bodyPr>
          <a:lstStyle/>
          <a:p>
            <a:pPr marL="0" indent="0" algn="ctr">
              <a:lnSpc>
                <a:spcPts val="5200"/>
              </a:lnSpc>
              <a:spcBef>
                <a:spcPts val="0"/>
              </a:spcBef>
              <a:buNone/>
            </a:pPr>
            <a:r>
              <a:rPr lang="de-DE" dirty="0"/>
              <a:t>Präsentieren Sie Ihre Schule (vorher/nachher).</a:t>
            </a:r>
            <a:br>
              <a:rPr lang="de-DE" dirty="0"/>
            </a:br>
            <a:endParaRPr lang="de-DE" dirty="0"/>
          </a:p>
          <a:p>
            <a:pPr marL="0" indent="0" algn="ctr">
              <a:lnSpc>
                <a:spcPts val="5200"/>
              </a:lnSpc>
              <a:spcBef>
                <a:spcPts val="0"/>
              </a:spcBef>
              <a:buNone/>
            </a:pPr>
            <a:r>
              <a:rPr lang="de-DE" dirty="0"/>
              <a:t>Berichten Sie über Veränderungen, die Sie durch den Einbezug der Bezugsdokumente vorgenommen haben.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EB60CC-B987-EA42-9C68-8F7F58CD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13D0EC7-81BE-5440-9ACB-EABEE99B1EB6}"/>
              </a:ext>
            </a:extLst>
          </p:cNvPr>
          <p:cNvGrpSpPr/>
          <p:nvPr/>
        </p:nvGrpSpPr>
        <p:grpSpPr>
          <a:xfrm>
            <a:off x="239380" y="5196644"/>
            <a:ext cx="1702790" cy="709228"/>
            <a:chOff x="0" y="5213863"/>
            <a:chExt cx="1702790" cy="709228"/>
          </a:xfrm>
        </p:grpSpPr>
        <p:pic>
          <p:nvPicPr>
            <p:cNvPr id="8" name="Grafik 7" descr="Ein Bild, das Objekt enthält.&#10;&#10;Automatisch generierte Beschreibung">
              <a:extLst>
                <a:ext uri="{FF2B5EF4-FFF2-40B4-BE49-F238E27FC236}">
                  <a16:creationId xmlns:a16="http://schemas.microsoft.com/office/drawing/2014/main" id="{3C466FAD-5513-CA4F-8829-77B8ECF27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863"/>
              <a:ext cx="709228" cy="70922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8D7FA61-3CB9-1247-AA47-E68FCCF7F678}"/>
                </a:ext>
              </a:extLst>
            </p:cNvPr>
            <p:cNvSpPr txBox="1"/>
            <p:nvPr/>
          </p:nvSpPr>
          <p:spPr>
            <a:xfrm>
              <a:off x="709228" y="5383811"/>
              <a:ext cx="993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je 5 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7664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D4FEA-50C7-464B-8B1A-0BD7F342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10 Kriterien für eine Zukunftsschule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24024-902A-0449-857C-A1E8E913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0" y="2118815"/>
            <a:ext cx="8075240" cy="33717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Kriterien sollte eine 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gute Zukunftsschule erfüllen?</a:t>
            </a:r>
          </a:p>
          <a:p>
            <a:pPr marL="0" indent="0" algn="ctr">
              <a:buNone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Benennen Sie (auf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Oncoo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drei für Sie zentrale Kriterien.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3691B1-62E5-FD43-8A9D-CDC90561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5EF1C7F-A366-A540-8B73-B2FA68703958}"/>
              </a:ext>
            </a:extLst>
          </p:cNvPr>
          <p:cNvGrpSpPr/>
          <p:nvPr/>
        </p:nvGrpSpPr>
        <p:grpSpPr>
          <a:xfrm>
            <a:off x="239380" y="5196644"/>
            <a:ext cx="1581767" cy="709228"/>
            <a:chOff x="0" y="5213863"/>
            <a:chExt cx="1581767" cy="709228"/>
          </a:xfrm>
        </p:grpSpPr>
        <p:pic>
          <p:nvPicPr>
            <p:cNvPr id="8" name="Grafik 7" descr="Ein Bild, das Objekt enthält.&#10;&#10;Automatisch generierte Beschreibung">
              <a:extLst>
                <a:ext uri="{FF2B5EF4-FFF2-40B4-BE49-F238E27FC236}">
                  <a16:creationId xmlns:a16="http://schemas.microsoft.com/office/drawing/2014/main" id="{3371E08E-3497-F043-9223-36A7BBE7F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863"/>
              <a:ext cx="709228" cy="70922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593738C-A60E-A24C-BBF7-533B2C9B6C76}"/>
                </a:ext>
              </a:extLst>
            </p:cNvPr>
            <p:cNvSpPr txBox="1"/>
            <p:nvPr/>
          </p:nvSpPr>
          <p:spPr>
            <a:xfrm>
              <a:off x="588205" y="5383385"/>
              <a:ext cx="993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/>
                <a:t>20 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03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CCEDF-FBE0-BD46-88BE-71AACE5B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Reflexion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53917-B010-BF4F-8DF8-66EC9605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Relevanz haben die von uns entwickelten Kriterien für einen Schulentwicklungsprozess?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CF82C9-1915-6A42-8547-7DCE3B2E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59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A60B3-55F4-2044-B318-FE718A02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10F71E-27B7-7646-B30D-B44DFEBF9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205064"/>
          </a:xfrm>
        </p:spPr>
        <p:txBody>
          <a:bodyPr>
            <a:normAutofit/>
          </a:bodyPr>
          <a:lstStyle/>
          <a:p>
            <a:r>
              <a:rPr lang="de-DE" dirty="0"/>
              <a:t>Transformationsprozesse: Schule in der Kultur der Digitalität (</a:t>
            </a:r>
            <a:r>
              <a:rPr lang="de-DE" dirty="0" err="1"/>
              <a:t>Vuca</a:t>
            </a:r>
            <a:r>
              <a:rPr lang="de-DE" dirty="0"/>
              <a:t>-Welt, 4K)</a:t>
            </a:r>
          </a:p>
          <a:p>
            <a:r>
              <a:rPr lang="de-DE" dirty="0"/>
              <a:t>Grundverständnis zum Lehren und Lernen in der digitalen Welt (</a:t>
            </a:r>
            <a:r>
              <a:rPr lang="de-DE" dirty="0" err="1"/>
              <a:t>Prototyping</a:t>
            </a:r>
            <a:r>
              <a:rPr lang="de-DE" dirty="0"/>
              <a:t> Zukunftsschule)</a:t>
            </a:r>
          </a:p>
          <a:p>
            <a:r>
              <a:rPr lang="de-DE" dirty="0"/>
              <a:t>Bezugsdokumente zu digitalisierungs-bezogener Schul- und Unterrichtsentwicklung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30745F-1397-4C43-A589-213A728B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76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63EDA-C40D-B746-83C2-AFEC6D9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VUCA-Welt in der Schule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4B0FB9-F8D8-0A45-A5A1-BB7B10B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3A121B8C-B0F4-07D1-A93D-256D7876A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602856"/>
              </p:ext>
            </p:extLst>
          </p:nvPr>
        </p:nvGraphicFramePr>
        <p:xfrm>
          <a:off x="324712" y="1564903"/>
          <a:ext cx="879532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8656321-40D1-45A5-559C-E1750EB29DE3}"/>
              </a:ext>
            </a:extLst>
          </p:cNvPr>
          <p:cNvSpPr txBox="1"/>
          <p:nvPr/>
        </p:nvSpPr>
        <p:spPr>
          <a:xfrm>
            <a:off x="838492" y="20289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96EDA31-1FFE-B404-D79A-11DBB3FD038C}"/>
              </a:ext>
            </a:extLst>
          </p:cNvPr>
          <p:cNvSpPr txBox="1"/>
          <p:nvPr/>
        </p:nvSpPr>
        <p:spPr>
          <a:xfrm>
            <a:off x="1217956" y="308381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U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02A486-8D22-4696-5716-BB2701F15AD1}"/>
              </a:ext>
            </a:extLst>
          </p:cNvPr>
          <p:cNvSpPr txBox="1"/>
          <p:nvPr/>
        </p:nvSpPr>
        <p:spPr>
          <a:xfrm>
            <a:off x="1217956" y="415521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59A5678-4E7A-5CC1-B5CC-D16DFFC6E09C}"/>
              </a:ext>
            </a:extLst>
          </p:cNvPr>
          <p:cNvSpPr txBox="1"/>
          <p:nvPr/>
        </p:nvSpPr>
        <p:spPr>
          <a:xfrm>
            <a:off x="838492" y="52100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474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DB000-D975-FB43-8C3F-D79CF029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 Kompetenzen des 21. Jahrhunderts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ACFA5A-82D5-A941-BBB7-7DCB1DA8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91" y="1772816"/>
            <a:ext cx="8168809" cy="398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4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607304"/>
            <a:ext cx="5928320" cy="43777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0BD41E-4A67-2647-9796-DF591EAB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Kompetenzen des 21. Jahrhunderts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A5A84F-29E8-D24A-8898-9311D3DA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620000" y="4969375"/>
            <a:ext cx="127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Die Abbildung steht unter der Lizenz CC BY-NC-ND 4.0 und ist entnommen aus </a:t>
            </a:r>
            <a:r>
              <a:rPr lang="de-DE" sz="600" dirty="0">
                <a:hlinkClick r:id="rId4"/>
              </a:rPr>
              <a:t>https://widgets.weforum.org/nve-2015/chapter1.html</a:t>
            </a:r>
            <a:r>
              <a:rPr lang="de-DE" sz="600" dirty="0"/>
              <a:t> </a:t>
            </a:r>
          </a:p>
          <a:p>
            <a:r>
              <a:rPr lang="de-DE" sz="600" dirty="0"/>
              <a:t>Urheber: World </a:t>
            </a:r>
            <a:r>
              <a:rPr lang="de-DE" sz="600" dirty="0" err="1"/>
              <a:t>Economic</a:t>
            </a:r>
            <a:r>
              <a:rPr lang="de-DE" sz="600" dirty="0"/>
              <a:t> Forum,</a:t>
            </a:r>
            <a:br>
              <a:rPr lang="de-DE" sz="600" dirty="0"/>
            </a:br>
            <a:r>
              <a:rPr lang="de-DE" sz="600" dirty="0"/>
              <a:t>abgerufen am 01.08.2022</a:t>
            </a:r>
          </a:p>
          <a:p>
            <a:r>
              <a:rPr lang="de-DE" sz="600" dirty="0"/>
              <a:t>Details zur Lizenz:</a:t>
            </a:r>
          </a:p>
          <a:p>
            <a:r>
              <a:rPr lang="de-DE" sz="600" dirty="0">
                <a:hlinkClick r:id="rId5"/>
              </a:rPr>
              <a:t>https://creativecommons.org/licenses/by-nc-nd/4.0/</a:t>
            </a:r>
            <a:r>
              <a:rPr lang="de-DE" sz="600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67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410D3-2B3A-2947-B931-C0844C78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die Zukunftsschule aus?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01BBF3-64BD-B540-853E-2FDABA62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3704596"/>
            <a:ext cx="5770984" cy="2316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400" dirty="0">
              <a:effectLst/>
              <a:ea typeface="Calibri" panose="020F0502020204030204" pitchFamily="34" charset="0"/>
              <a:cs typeface="Times New Roman" panose="020F0502020204030204" pitchFamily="34" charset="0"/>
            </a:endParaRPr>
          </a:p>
          <a:p>
            <a:pPr algn="ctr"/>
            <a:r>
              <a:rPr lang="de-DE" sz="2400" dirty="0">
                <a:effectLst/>
                <a:ea typeface="Calibri" panose="020F0502020204030204" pitchFamily="34" charset="0"/>
                <a:cs typeface="Times New Roman" panose="020F0502020204030204" pitchFamily="34" charset="0"/>
              </a:rPr>
              <a:t>Kleben Sie einen Grundriss auf.</a:t>
            </a:r>
          </a:p>
          <a:p>
            <a:pPr algn="ctr"/>
            <a:r>
              <a:rPr lang="de-DE" sz="2400" dirty="0">
                <a:ea typeface="Calibri" panose="020F0502020204030204" pitchFamily="34" charset="0"/>
                <a:cs typeface="Times New Roman" panose="020F0502020204030204" pitchFamily="34" charset="0"/>
              </a:rPr>
              <a:t>Nutzen Sie Bilder und Metaphern.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de-DE" sz="2400" dirty="0">
                <a:ea typeface="Calibri" panose="020F0502020204030204" pitchFamily="34" charset="0"/>
                <a:cs typeface="Times New Roman" panose="020F0502020204030204" pitchFamily="34" charset="0"/>
              </a:rPr>
              <a:t>Orientierung bieten die Leitfragen.</a:t>
            </a:r>
            <a:endParaRPr lang="de-DE" sz="2400" dirty="0">
              <a:effectLst/>
              <a:ea typeface="Calibri" panose="020F0502020204030204" pitchFamily="34" charset="0"/>
              <a:cs typeface="Times New Roman" panose="020F0502020204030204" pitchFamily="34" charset="0"/>
            </a:endParaRPr>
          </a:p>
          <a:p>
            <a:pPr algn="ctr"/>
            <a:endParaRPr lang="de-DE" sz="2400" dirty="0">
              <a:effectLst/>
              <a:ea typeface="Calibri" panose="020F0502020204030204" pitchFamily="34" charset="0"/>
              <a:cs typeface="Times New Roman" panose="020F0502020204030204" pitchFamily="34" charset="0"/>
            </a:endParaRPr>
          </a:p>
          <a:p>
            <a:pPr marL="0" indent="0" algn="ctr">
              <a:buNone/>
            </a:pPr>
            <a:endParaRPr lang="de-DE" sz="2400" dirty="0">
              <a:effectLst/>
              <a:ea typeface="Calibri" panose="020F0502020204030204" pitchFamily="34" charset="0"/>
              <a:cs typeface="Times New Roman" panose="020F050202020403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33A401-0505-E947-B582-CC0A0AE7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864591C-C14D-1644-AA47-7F2B5B9D84C1}"/>
              </a:ext>
            </a:extLst>
          </p:cNvPr>
          <p:cNvGrpSpPr/>
          <p:nvPr/>
        </p:nvGrpSpPr>
        <p:grpSpPr>
          <a:xfrm>
            <a:off x="239380" y="5196644"/>
            <a:ext cx="1581767" cy="709228"/>
            <a:chOff x="0" y="5213863"/>
            <a:chExt cx="1581767" cy="709228"/>
          </a:xfrm>
        </p:grpSpPr>
        <p:pic>
          <p:nvPicPr>
            <p:cNvPr id="8" name="Grafik 7" descr="Ein Bild, das Objekt enthält.&#10;&#10;Automatisch generierte Beschreibung">
              <a:extLst>
                <a:ext uri="{FF2B5EF4-FFF2-40B4-BE49-F238E27FC236}">
                  <a16:creationId xmlns:a16="http://schemas.microsoft.com/office/drawing/2014/main" id="{99F73A2E-0DC9-2043-A2B8-8CB2F0672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863"/>
              <a:ext cx="709228" cy="70922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93B4E50-A652-BC4C-9096-87CF656AF96B}"/>
                </a:ext>
              </a:extLst>
            </p:cNvPr>
            <p:cNvSpPr txBox="1"/>
            <p:nvPr/>
          </p:nvSpPr>
          <p:spPr>
            <a:xfrm>
              <a:off x="588205" y="5383385"/>
              <a:ext cx="993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/>
                <a:t>30 min</a:t>
              </a: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03390"/>
            <a:ext cx="3221954" cy="322195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5971">
            <a:off x="374593" y="659396"/>
            <a:ext cx="3944700" cy="39447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91388" y="263174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cs typeface="Times New Roman" panose="020F0502020204030204" pitchFamily="34" charset="0"/>
              </a:rPr>
              <a:t>E</a:t>
            </a:r>
            <a:r>
              <a:rPr lang="de-DE" sz="2400" dirty="0">
                <a:ea typeface="Calibri" panose="020F0502020204030204" pitchFamily="34" charset="0"/>
                <a:cs typeface="Times New Roman" panose="020F0502020204030204" pitchFamily="34" charset="0"/>
              </a:rPr>
              <a:t>ntwickeln Sie in Ihrer Gruppe </a:t>
            </a:r>
            <a:br>
              <a:rPr lang="de-DE" sz="2400" dirty="0">
                <a:ea typeface="Calibri" panose="020F0502020204030204" pitchFamily="34" charset="0"/>
                <a:cs typeface="Times New Roman" panose="020F0502020204030204" pitchFamily="34" charset="0"/>
              </a:rPr>
            </a:br>
            <a:r>
              <a:rPr lang="de-DE" sz="2400" dirty="0">
                <a:ea typeface="Calibri" panose="020F0502020204030204" pitchFamily="34" charset="0"/>
                <a:cs typeface="Times New Roman" panose="020F0502020204030204" pitchFamily="34" charset="0"/>
              </a:rPr>
              <a:t>den Prototypen einer guten Zukunftsschule.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F0502020204030204" pitchFamily="34" charset="0"/>
              </a:rPr>
              <a:t>Stellen Sie das Schulleben im Kontext der Digitalität dar.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8395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727"/>
            <a:ext cx="8946334" cy="55962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6D61E0-9306-8641-B9AF-E134ACF7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Chronologie der Digitalisierung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DB9388-FA57-FA4D-8159-5F8AC845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32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CAEB6-2C18-834B-8AFA-D7C22274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8C51A2-1BD1-ED4C-9284-2E49A6C5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22" y="1628800"/>
            <a:ext cx="8680878" cy="410445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Referenzrahmen Schulqualität (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Orientierungsrahmen „Lehrkräfte in der digitalisierten Welt“ (2020)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KMK: Bildung in der digitalen Welt, Strategie der KMK (2016)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KMK: Lehren und Lernen in der digitalen Welt, Ergänzung zur Strategie der KMK (2021)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Impulspapier I: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Distanzlernen</a:t>
            </a:r>
            <a:r>
              <a:rPr lang="de-DE" sz="1800" dirty="0"/>
              <a:t>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(2020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Impulspapier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II: Zentrale Entwicklungsbereiche des Lernens in der digitalen Welt 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(2022)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Handreichung: Lernförderliche Verknüpfung von Präsenz und Distanzunterricht (2020) </a:t>
            </a:r>
          </a:p>
          <a:p>
            <a:pPr lvl="0">
              <a:lnSpc>
                <a:spcPct val="150000"/>
              </a:lnSpc>
            </a:pP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Handreichung: Chancengerechte Verknüpfung von Präsenz und Distanzunterricht (2020)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de-DE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de-DE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A8CC2A-0ECD-F748-B1B6-1647917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23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E613A-CB61-F44E-BE91-44ABC8C8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13494-19C9-0E4A-A094-868F6F81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Referenzrahmen Schulqualität (2020)</a:t>
            </a:r>
          </a:p>
          <a:p>
            <a:pPr marL="0" indent="0">
              <a:buNone/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Ministerium für Schule und Bildung</a:t>
            </a:r>
            <a:endParaRPr lang="de-DE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E980E7-F3A8-F744-B20C-3407673E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757CBC-ED00-D542-A592-61CAC6FF73EC}"/>
              </a:ext>
            </a:extLst>
          </p:cNvPr>
          <p:cNvSpPr txBox="1"/>
          <p:nvPr/>
        </p:nvSpPr>
        <p:spPr>
          <a:xfrm>
            <a:off x="457200" y="3068960"/>
            <a:ext cx="411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Zielsetzung: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Qualitätsmerkmale einer guten Schule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Orientierung für Schulaufsicht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Unterstützung von Schulen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Konsequenzen für die Lehreraus- und </a:t>
            </a:r>
            <a:br>
              <a:rPr lang="de-DE" dirty="0"/>
            </a:br>
            <a:r>
              <a:rPr lang="de-DE" dirty="0"/>
              <a:t>-fortbildung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Aufgreifen von Forschungsergebnissen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4E0812-8433-4341-ABFB-5DD0AF00F83A}"/>
              </a:ext>
            </a:extLst>
          </p:cNvPr>
          <p:cNvSpPr txBox="1"/>
          <p:nvPr/>
        </p:nvSpPr>
        <p:spPr>
          <a:xfrm>
            <a:off x="4602832" y="3082906"/>
            <a:ext cx="43616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Inhalte: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sechs Inhaltsbereiche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jeweils in 3 bis 10 Dimensionen unterteilt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differenziert in Qualitätskriterien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konkretisiert in Aussagen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A3BB816-1063-4A2B-BAE3-5E9A774BD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74" y="1831987"/>
            <a:ext cx="1146758" cy="16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 rot="16200000">
            <a:off x="7887536" y="2546086"/>
            <a:ext cx="188639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/>
              <a:t>Abb. aus https://www.schulentwicklung.nrw.de/referenzrahmen/broschuere.pdf</a:t>
            </a:r>
          </a:p>
        </p:txBody>
      </p:sp>
    </p:spTree>
    <p:extLst>
      <p:ext uri="{BB962C8B-B14F-4D97-AF65-F5344CB8AC3E}">
        <p14:creationId xmlns:p14="http://schemas.microsoft.com/office/powerpoint/2010/main" val="481846705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 (1)</Template>
  <TotalTime>0</TotalTime>
  <Words>1099</Words>
  <PresentationFormat>Bildschirmpräsentation (4:3)</PresentationFormat>
  <Paragraphs>187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Calibri</vt:lpstr>
      <vt:lpstr>QUA-LiS_1</vt:lpstr>
      <vt:lpstr>Schule in der  Kultur der Digitalität  (weiter-)entwickeln </vt:lpstr>
      <vt:lpstr>Inhalte</vt:lpstr>
      <vt:lpstr>VUCA-Welt in der Schule</vt:lpstr>
      <vt:lpstr>4 Kompetenzen des 21. Jahrhunderts</vt:lpstr>
      <vt:lpstr>Kompetenzen des 21. Jahrhunderts</vt:lpstr>
      <vt:lpstr>Wie sieht die Zukunftsschule aus?</vt:lpstr>
      <vt:lpstr>Chronologie der Digitalisierung</vt:lpstr>
      <vt:lpstr>Bezugsdokumente Digitalität</vt:lpstr>
      <vt:lpstr>Bezugsdokumente Digitalität</vt:lpstr>
      <vt:lpstr>Bezugsdokumente Digitalität</vt:lpstr>
      <vt:lpstr>Bezugsdokumente Digitalität</vt:lpstr>
      <vt:lpstr>Bezugsdokumente Digitalität</vt:lpstr>
      <vt:lpstr>Bezugsdokumente Digitalität</vt:lpstr>
      <vt:lpstr>Bezugsdokumente Digitalität</vt:lpstr>
      <vt:lpstr>Bezugsdokumente Digitalität</vt:lpstr>
      <vt:lpstr>Wie sieht die Zukunftsschule aus?</vt:lpstr>
      <vt:lpstr>Unsere 10 Kriterien für eine Zukunftsschule</vt:lpstr>
      <vt:lpstr>Reflexion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2022-02-21T13:11:28Z</dcterms:created>
  <dcterms:modified xsi:type="dcterms:W3CDTF">2023-03-22T06:39:45Z</dcterms:modified>
</cp:coreProperties>
</file>