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60E1A82" w14:textId="686FF58C" w:rsidR="003D01E9" w:rsidRDefault="00527207" w:rsidP="00666FAE">
      <w:pPr>
        <w:pStyle w:val="Titel"/>
      </w:pPr>
      <w:sdt>
        <w:sdtPr>
          <w:alias w:val="Titel"/>
          <w:tag w:val=""/>
          <w:id w:val="-1902437128"/>
          <w:placeholder>
            <w:docPart w:val="908CA13AC0864C3981A03564D6D32B04"/>
          </w:placeholder>
          <w:dataBinding w:prefixMappings="xmlns:ns0='http://purl.org/dc/elements/1.1/' xmlns:ns1='http://schemas.openxmlformats.org/package/2006/metadata/core-properties' " w:xpath="/ns1:coreProperties[1]/ns0:title[1]" w:storeItemID="{6C3C8BC8-F283-45AE-878A-BAB7291924A1}"/>
          <w:text/>
        </w:sdtPr>
        <w:sdtEndPr/>
        <w:sdtContent>
          <w:r w:rsidR="009630D7">
            <w:t>KI-Nutzung und leistungsrechte Bezahlung?</w:t>
          </w:r>
        </w:sdtContent>
      </w:sdt>
    </w:p>
    <w:sdt>
      <w:sdtPr>
        <w:alias w:val="Kategorie"/>
        <w:tag w:val=""/>
        <w:id w:val="-645740484"/>
        <w:placeholder>
          <w:docPart w:val="D39780DF100E4A7397AE39BE58B773F3"/>
        </w:placeholder>
        <w:dataBinding w:prefixMappings="xmlns:ns0='http://purl.org/dc/elements/1.1/' xmlns:ns1='http://schemas.openxmlformats.org/package/2006/metadata/core-properties' " w:xpath="/ns1:coreProperties[1]/ns1:category[1]" w:storeItemID="{6C3C8BC8-F283-45AE-878A-BAB7291924A1}"/>
        <w:text/>
      </w:sdtPr>
      <w:sdtEndPr/>
      <w:sdtContent>
        <w:p w14:paraId="061BC559" w14:textId="1B9800A7" w:rsidR="007E5D70" w:rsidRDefault="00415464" w:rsidP="007E5D70">
          <w:pPr>
            <w:pStyle w:val="Untertitel"/>
          </w:pPr>
          <w:r>
            <w:t>M</w:t>
          </w:r>
          <w:r w:rsidR="00716451">
            <w:t xml:space="preserve">athematik, </w:t>
          </w:r>
          <w:r w:rsidR="00536CE2">
            <w:t xml:space="preserve">Gymnasium, </w:t>
          </w:r>
          <w:r>
            <w:t>EF</w:t>
          </w:r>
        </w:p>
      </w:sdtContent>
    </w:sdt>
    <w:p w14:paraId="7EE36A30" w14:textId="3098BA28" w:rsidR="00F268FA" w:rsidRDefault="00F268FA" w:rsidP="00F268FA">
      <w:pPr>
        <w:rPr>
          <w:b/>
          <w:bCs/>
        </w:rPr>
      </w:pPr>
      <w:r>
        <w:rPr>
          <w:rFonts w:asciiTheme="minorHAnsi" w:hAnsiTheme="minorHAnsi" w:cstheme="minorHAnsi"/>
          <w:noProof/>
        </w:rPr>
        <mc:AlternateContent>
          <mc:Choice Requires="wps">
            <w:drawing>
              <wp:anchor distT="0" distB="0" distL="114300" distR="114300" simplePos="0" relativeHeight="251658240" behindDoc="1" locked="0" layoutInCell="1" allowOverlap="1" wp14:anchorId="74BDCB93" wp14:editId="6D26FED5">
                <wp:simplePos x="0" y="0"/>
                <wp:positionH relativeFrom="column">
                  <wp:posOffset>-13793</wp:posOffset>
                </wp:positionH>
                <wp:positionV relativeFrom="paragraph">
                  <wp:posOffset>295026</wp:posOffset>
                </wp:positionV>
                <wp:extent cx="5334000" cy="1956121"/>
                <wp:effectExtent l="0" t="0" r="12700" b="12700"/>
                <wp:wrapNone/>
                <wp:docPr id="1912735527" name="Rechteck 3"/>
                <wp:cNvGraphicFramePr/>
                <a:graphic xmlns:a="http://schemas.openxmlformats.org/drawingml/2006/main">
                  <a:graphicData uri="http://schemas.microsoft.com/office/word/2010/wordprocessingShape">
                    <wps:wsp>
                      <wps:cNvSpPr/>
                      <wps:spPr>
                        <a:xfrm>
                          <a:off x="0" y="0"/>
                          <a:ext cx="5334000" cy="1956121"/>
                        </a:xfrm>
                        <a:prstGeom prst="rect">
                          <a:avLst/>
                        </a:prstGeom>
                        <a:solidFill>
                          <a:schemeClr val="bg1"/>
                        </a:solidFill>
                        <a:ln w="12700">
                          <a:solidFill>
                            <a:schemeClr val="tx1"/>
                          </a:solidFill>
                          <a:prstDash val="dash"/>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du="http://schemas.microsoft.com/office/word/2023/wordml/word16du" xmlns:oel="http://schemas.microsoft.com/office/2019/extlst">
            <w:pict>
              <v:rect w14:anchorId="73388AE2" id="Rechteck 3" o:spid="_x0000_s1026" style="position:absolute;margin-left:-1.1pt;margin-top:23.25pt;width:420pt;height:154.0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ruxyigIAAKkFAAAOAAAAZHJzL2Uyb0RvYy54bWysVFFPGzEMfp+0/xDlfVyvtDAqrqgCMU1C&#10;gAYTz2ku6UXKxVmS9tr9+jnJ9Qqs2qRpLzkntj/b39m+vNq2mmyE8wpMRcuTESXCcKiVWVX0+/Pt&#10;p8+U+MBMzTQYUdGd8PRq/vHDZWdnYgwN6Fo4giDGzzpb0SYEOysKzxvRMn8CVhhUSnAtC3h1q6J2&#10;rEP0Vhfj0eis6MDV1gEX3uPrTVbSecKXUvDwIKUXgeiKYm4hnS6dy3gW80s2WzlmG8X7NNg/ZNEy&#10;ZTDoAHXDAiNrp36DahV34EGGEw5tAVIqLlINWE05elfNU8OsSLUgOd4ONPn/B8vvN0/20SENnfUz&#10;j2KsYitdG7+YH9kmsnYDWWIbCMfH6enpZDRCTjnqyovpWTkuI53Fwd06H74IaEkUKurwbySS2ObO&#10;h2y6N4nRPGhV3yqt0yV2gLjWjmwY/rvlag/+xkob0mH08Tkm8jeIsD0KETO4Yb7JcWqU+iq0wWIO&#10;rCQp7LSIcbT5JiRRNfIwzoHfpss4FyaUWdWwWmT0choZy5WnFo8FJsoSYESWWP+A3QMcx84wvX10&#10;FanfB+eekT85Dx4pMpgwOLfKgDtWmcaq+sjZfk9SpiaytIR69+iIgzxt3vJbhSTfMR8emcPxwqbB&#10;lREe8JAa8AdCL1HSgPt57D3aY9ejlpIOx7Wi/seaOUGJ/mpwHi7KySTOd7pMpudjvLjXmuVrjVm3&#10;14BdVeJysjyJ0T7ovSgdtC+4WRYxKqqY4Ri7ojy4/eU65DWCu4mLxSKZ4UxbFu7Mk+URPLIa2+t5&#10;+8Kc7acg4ADdw3602ezdMGTb6GlgsQ4gVZqUA68937gPUuP0uysunNf3ZHXYsPNfAAAA//8DAFBL&#10;AwQUAAYACAAAACEAljNcJuUAAAAOAQAADwAAAGRycy9kb3ducmV2LnhtbEyPQU+DQBCF7yb+h82Y&#10;eGsXKSBShqa18daLrYl628IKWHaWstsW/fWOJ71MMnlv3rwvX4ymE2c9uNYSwt00AKGptFVLNcLL&#10;7mmSgnBeUaU6SxrhSztYFNdXucoqe6Fnfd76WnAIuUwhNN73mZSubLRRbmp7Tax92MEoz+tQy2pQ&#10;Fw43nQyDIJFGtcQfGtXrx0aXh+3JIMT2uFs9vEebw2f4/fZ6dBvfrlPE25txPeexnIPwevR/F/DL&#10;wP2h4GJ7e6LKiQ5hEobsRIiSGATr6eyeefYIszhKQBa5/I9R/AAAAP//AwBQSwECLQAUAAYACAAA&#10;ACEAtoM4kv4AAADhAQAAEwAAAAAAAAAAAAAAAAAAAAAAW0NvbnRlbnRfVHlwZXNdLnhtbFBLAQIt&#10;ABQABgAIAAAAIQA4/SH/1gAAAJQBAAALAAAAAAAAAAAAAAAAAC8BAABfcmVscy8ucmVsc1BLAQIt&#10;ABQABgAIAAAAIQD4ruxyigIAAKkFAAAOAAAAAAAAAAAAAAAAAC4CAABkcnMvZTJvRG9jLnhtbFBL&#10;AQItABQABgAIAAAAIQCWM1wm5QAAAA4BAAAPAAAAAAAAAAAAAAAAAOQEAABkcnMvZG93bnJldi54&#10;bWxQSwUGAAAAAAQABADzAAAA9gUAAAAA&#10;" fillcolor="white [3212]" strokecolor="black [3213]" strokeweight="1pt">
                <v:stroke dashstyle="dash"/>
              </v:rect>
            </w:pict>
          </mc:Fallback>
        </mc:AlternateContent>
      </w:r>
      <w:r>
        <w:rPr>
          <w:b/>
          <w:bCs/>
        </w:rPr>
        <w:t>Aufgabenstellung</w:t>
      </w:r>
    </w:p>
    <w:p w14:paraId="756DBDC1" w14:textId="26D0BABD" w:rsidR="00F268FA" w:rsidRDefault="00F268FA" w:rsidP="00F268FA">
      <w:pPr>
        <w:ind w:right="340"/>
      </w:pPr>
      <w:r>
        <w:t>Erläutern Sie</w:t>
      </w:r>
      <w:r w:rsidRPr="00E279B5">
        <w:t xml:space="preserve">, wie </w:t>
      </w:r>
      <w:r>
        <w:t>Sie</w:t>
      </w:r>
      <w:r w:rsidRPr="00E279B5">
        <w:t xml:space="preserve"> in der Situation von Frau Claaßen </w:t>
      </w:r>
      <w:r>
        <w:t>(Info1) entscheiden</w:t>
      </w:r>
      <w:r w:rsidRPr="00E279B5">
        <w:t xml:space="preserve"> würde</w:t>
      </w:r>
      <w:r>
        <w:t>n. Gehen Sie dabei wie folgt vor:</w:t>
      </w:r>
    </w:p>
    <w:p w14:paraId="0E157AF2" w14:textId="5B3E5926" w:rsidR="00F268FA" w:rsidRDefault="00F268FA" w:rsidP="00F268FA">
      <w:pPr>
        <w:pStyle w:val="Listenabsatz"/>
        <w:numPr>
          <w:ilvl w:val="0"/>
          <w:numId w:val="1"/>
        </w:numPr>
        <w:spacing w:after="160" w:line="259" w:lineRule="auto"/>
        <w:ind w:right="340"/>
      </w:pPr>
      <w:r>
        <w:t>Lesen Sie den Text Info1 und die Recherche</w:t>
      </w:r>
      <w:r w:rsidR="002D4316">
        <w:t>e</w:t>
      </w:r>
      <w:r>
        <w:t>rgebnisse von Frau Claaßen.</w:t>
      </w:r>
    </w:p>
    <w:p w14:paraId="691A43B1" w14:textId="01EF0058" w:rsidR="00F268FA" w:rsidRDefault="00F268FA" w:rsidP="00F268FA">
      <w:pPr>
        <w:pStyle w:val="Listenabsatz"/>
        <w:numPr>
          <w:ilvl w:val="0"/>
          <w:numId w:val="1"/>
        </w:numPr>
        <w:spacing w:after="160" w:line="259" w:lineRule="auto"/>
        <w:ind w:right="340"/>
      </w:pPr>
      <w:r>
        <w:t>Sortieren Sie die Recherche</w:t>
      </w:r>
      <w:r w:rsidR="002D4316">
        <w:t>e</w:t>
      </w:r>
      <w:r>
        <w:t xml:space="preserve">rgebnisse danach, ob sie eher für Klaus oder für Wolfgang sprechen. Einzelne Kärtchen können </w:t>
      </w:r>
      <w:r w:rsidR="0005188B">
        <w:t>bei der Zuordnung</w:t>
      </w:r>
      <w:r>
        <w:t xml:space="preserve"> übrigbleiben. </w:t>
      </w:r>
    </w:p>
    <w:p w14:paraId="2FA3DCD4" w14:textId="51CB0798" w:rsidR="00F268FA" w:rsidRDefault="00F268FA" w:rsidP="00F268FA">
      <w:pPr>
        <w:pStyle w:val="Listenabsatz"/>
        <w:numPr>
          <w:ilvl w:val="0"/>
          <w:numId w:val="1"/>
        </w:numPr>
        <w:spacing w:after="160" w:line="259" w:lineRule="auto"/>
        <w:ind w:right="340"/>
      </w:pPr>
      <w:r>
        <w:t xml:space="preserve">Ordnen Sie alle Kriterien von wichtig nach unwichtig. </w:t>
      </w:r>
      <w:r w:rsidR="00AB46F3">
        <w:t xml:space="preserve">Orientieren Sie sich dabei an Frau Claaßens Leitgedanken bei der Bewertung. </w:t>
      </w:r>
      <w:r>
        <w:t>Gibt es ein K</w:t>
      </w:r>
      <w:r w:rsidR="00D77489">
        <w:t>.-o.</w:t>
      </w:r>
      <w:r>
        <w:t>-Kriterium?</w:t>
      </w:r>
    </w:p>
    <w:p w14:paraId="3C5B90B3" w14:textId="77777777" w:rsidR="00F268FA" w:rsidRPr="00E279B5" w:rsidRDefault="00F268FA" w:rsidP="00F268FA">
      <w:pPr>
        <w:pStyle w:val="Listenabsatz"/>
        <w:numPr>
          <w:ilvl w:val="0"/>
          <w:numId w:val="1"/>
        </w:numPr>
        <w:spacing w:after="160" w:line="259" w:lineRule="auto"/>
        <w:ind w:right="340"/>
        <w:rPr>
          <w:b/>
          <w:bCs/>
        </w:rPr>
      </w:pPr>
      <w:r>
        <w:t>Verfassen Sie eine Stellungnahme, in der Frau Claaßen ihre Entscheidung für beide Mitarbeiter nachvollziehbar darstellt.</w:t>
      </w:r>
    </w:p>
    <w:p w14:paraId="4911854B" w14:textId="77777777" w:rsidR="00F268FA" w:rsidRPr="00AB46F3" w:rsidRDefault="00F268FA" w:rsidP="00AB46F3">
      <w:pPr>
        <w:rPr>
          <w:b/>
          <w:bCs/>
        </w:rPr>
      </w:pPr>
    </w:p>
    <w:p w14:paraId="403379B2" w14:textId="77777777" w:rsidR="00F268FA" w:rsidRPr="00E279B5" w:rsidRDefault="00F268FA" w:rsidP="00F268FA">
      <w:pPr>
        <w:rPr>
          <w:b/>
          <w:bCs/>
        </w:rPr>
      </w:pPr>
      <w:r>
        <w:rPr>
          <w:b/>
          <w:bCs/>
        </w:rPr>
        <w:t>Info1</w:t>
      </w:r>
    </w:p>
    <w:p w14:paraId="11D06747" w14:textId="77777777" w:rsidR="00F268FA" w:rsidRDefault="00F268FA" w:rsidP="00F268FA">
      <w:pPr>
        <w:spacing w:after="0"/>
        <w:jc w:val="both"/>
      </w:pPr>
      <w:r>
        <w:t>Frau Claaßen ist eine Führungskraft in einem kleinen Unternehmen.</w:t>
      </w:r>
    </w:p>
    <w:p w14:paraId="0316B875" w14:textId="77777777" w:rsidR="00F268FA" w:rsidRDefault="00F268FA" w:rsidP="00F268FA">
      <w:pPr>
        <w:spacing w:after="0"/>
        <w:jc w:val="both"/>
      </w:pPr>
      <w:r>
        <w:t>Das Unternehmen bietet Kunden an, auf der Grundlage von Daten zu Produktion, Kosten, Arbeitszeit der Mitarbeiter, Gewinnen und weiteren Angaben mathematische Modelle zu generieren. Diese Modelle werden anschließend genutzt, um dem Kunden Empfehlungen auszusprechen, wie die Effizienz gesteigert werden kann, wie Kosten reduziert werden können oder ob eine Umstrukturierung sinnvoll wäre.</w:t>
      </w:r>
    </w:p>
    <w:p w14:paraId="19AF13AF" w14:textId="77777777" w:rsidR="00F268FA" w:rsidRDefault="00F268FA" w:rsidP="00F268FA">
      <w:pPr>
        <w:spacing w:after="0"/>
        <w:jc w:val="both"/>
      </w:pPr>
      <w:r>
        <w:t>Da das letzte Quartal finanziell gut für die Firma lief, möchte Frau Claaßen einem besonders tüchtigen Mitarbeiter einen Bonus zukommen lassen, muss sich allerdings noch für den Mitarbeiter entscheiden.</w:t>
      </w:r>
    </w:p>
    <w:p w14:paraId="6C92D65F" w14:textId="58E267AF" w:rsidR="00F268FA" w:rsidRDefault="00F268FA" w:rsidP="00F268FA">
      <w:pPr>
        <w:spacing w:after="0"/>
        <w:jc w:val="both"/>
      </w:pPr>
      <w:r>
        <w:t xml:space="preserve">Der neue Mitarbeiter Klaus hat in den letzten Wochen sehr viele Projekte bearbeitet und schnelle Ergebnisse erzielt. Seine Modelle waren dabei höchst komplex und Frau Claaßen musste sich lange in seine Ergebnisse einarbeiten, um diese zu prüfen. Auf der Weihnachtsfeier ist Klaus jedoch herausgerutscht, dass er seit einer Weile seine mathematischen Modelle und Empfehlungen von einem System künstlicher Intelligenz (KI) generieren lässt, was ihm viel Arbeitszeit erspart. </w:t>
      </w:r>
      <w:r w:rsidR="00B02D57">
        <w:t xml:space="preserve">Diese neue Information machte </w:t>
      </w:r>
      <w:r>
        <w:t xml:space="preserve">Frau Claaßen </w:t>
      </w:r>
      <w:r w:rsidR="00B02D57">
        <w:t xml:space="preserve">stutzig. </w:t>
      </w:r>
    </w:p>
    <w:p w14:paraId="5836FB63" w14:textId="77777777" w:rsidR="00F268FA" w:rsidRDefault="00F268FA" w:rsidP="00F268FA">
      <w:pPr>
        <w:spacing w:after="0"/>
        <w:jc w:val="both"/>
      </w:pPr>
      <w:r>
        <w:t>Der Mitarbeiter Wolfgang ist schon lange im Team und hat immer gewissenhaft gearbeitet, allerdings erledigt er die Projekte deutlich langsamer als Klaus. Dafür hat es sich Frau Claaßen abgewöhnt, seine Projekte erneut zu prüfen, da Wolfgang Fehler in der Regel selbst findet und korrigiert.</w:t>
      </w:r>
    </w:p>
    <w:p w14:paraId="3ABA4259" w14:textId="77777777" w:rsidR="00AB46F3" w:rsidRDefault="00F268FA" w:rsidP="00F268FA">
      <w:pPr>
        <w:spacing w:after="0"/>
        <w:jc w:val="both"/>
      </w:pPr>
      <w:r>
        <w:t xml:space="preserve">Mit dem Einsatz von KI-Systemen bei der Arbeit hat sich Frau Claaßen bisher nur wenig beschäftigt, weshalb sie dies nun nachholen möchte. Hierzu hat sie einige Bekannte, wie z.B. einen Anwalt für Arbeitsrecht, befragt und im Internet recherchiert. </w:t>
      </w:r>
    </w:p>
    <w:p w14:paraId="65C5712E" w14:textId="77777777" w:rsidR="00B02D57" w:rsidRDefault="00B02D57" w:rsidP="00F268FA">
      <w:pPr>
        <w:spacing w:after="0"/>
        <w:jc w:val="both"/>
      </w:pPr>
    </w:p>
    <w:p w14:paraId="7D1B602A" w14:textId="77777777" w:rsidR="00AB46F3" w:rsidRDefault="00AB46F3" w:rsidP="00F268FA">
      <w:pPr>
        <w:spacing w:after="0"/>
        <w:jc w:val="both"/>
        <w:rPr>
          <w:b/>
          <w:bCs/>
        </w:rPr>
      </w:pPr>
      <w:r>
        <w:rPr>
          <w:b/>
          <w:bCs/>
        </w:rPr>
        <w:t>Leitgedanken für die Bewertung</w:t>
      </w:r>
    </w:p>
    <w:p w14:paraId="5056EEFD" w14:textId="0082053B" w:rsidR="00F268FA" w:rsidRDefault="00AB46F3" w:rsidP="00F268FA">
      <w:pPr>
        <w:spacing w:after="0"/>
        <w:jc w:val="both"/>
      </w:pPr>
      <w:r>
        <w:rPr>
          <w:b/>
          <w:bCs/>
        </w:rPr>
        <w:t xml:space="preserve"> </w:t>
      </w:r>
      <w:r>
        <w:t>Frau Claaßen</w:t>
      </w:r>
      <w:r w:rsidR="00F268FA">
        <w:t xml:space="preserve"> interessiert sich dabei insbesondere für Kriterien, die </w:t>
      </w:r>
      <w:r w:rsidR="00B02D57">
        <w:t>i</w:t>
      </w:r>
      <w:r w:rsidR="00F268FA">
        <w:t>hre Firma betreffen</w:t>
      </w:r>
      <w:r>
        <w:t>:</w:t>
      </w:r>
    </w:p>
    <w:p w14:paraId="04942FEB" w14:textId="2890FD2E" w:rsidR="00AB46F3" w:rsidRDefault="00AB46F3" w:rsidP="00AB46F3">
      <w:pPr>
        <w:spacing w:after="0"/>
        <w:jc w:val="center"/>
      </w:pPr>
      <w:r>
        <w:t>Rechtliche Absicherung – Wirtschaftlichkeit ihrer Firma – Ehrlichkeit</w:t>
      </w:r>
    </w:p>
    <w:p w14:paraId="38D80B10" w14:textId="3A3FBCD9" w:rsidR="009630D7" w:rsidRDefault="00941429" w:rsidP="00AB46F3">
      <w:pPr>
        <w:spacing w:after="0"/>
        <w:jc w:val="center"/>
      </w:pPr>
      <w:r>
        <w:rPr>
          <w:b/>
          <w:bCs/>
          <w:noProof/>
        </w:rPr>
        <w:lastRenderedPageBreak/>
        <mc:AlternateContent>
          <mc:Choice Requires="wps">
            <w:drawing>
              <wp:anchor distT="0" distB="0" distL="114300" distR="114300" simplePos="0" relativeHeight="251658242" behindDoc="0" locked="0" layoutInCell="1" allowOverlap="1" wp14:anchorId="3A348A2D" wp14:editId="07F8438F">
                <wp:simplePos x="0" y="0"/>
                <wp:positionH relativeFrom="column">
                  <wp:posOffset>3634386</wp:posOffset>
                </wp:positionH>
                <wp:positionV relativeFrom="paragraph">
                  <wp:posOffset>3337</wp:posOffset>
                </wp:positionV>
                <wp:extent cx="2551474" cy="1863578"/>
                <wp:effectExtent l="12700" t="12700" r="13970" b="257810"/>
                <wp:wrapNone/>
                <wp:docPr id="1928753872" name="Abgerundete rechteckige Legende 1"/>
                <wp:cNvGraphicFramePr/>
                <a:graphic xmlns:a="http://schemas.openxmlformats.org/drawingml/2006/main">
                  <a:graphicData uri="http://schemas.microsoft.com/office/word/2010/wordprocessingShape">
                    <wps:wsp>
                      <wps:cNvSpPr/>
                      <wps:spPr>
                        <a:xfrm>
                          <a:off x="0" y="0"/>
                          <a:ext cx="2551474" cy="1863578"/>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6D83396" w14:textId="20429330" w:rsidR="000C48E9" w:rsidRPr="00646ECD" w:rsidRDefault="00E51C4A" w:rsidP="000C48E9">
                            <w:pPr>
                              <w:spacing w:after="0"/>
                              <w:ind w:right="69"/>
                              <w:jc w:val="both"/>
                              <w:rPr>
                                <w:color w:val="000000" w:themeColor="text1"/>
                              </w:rPr>
                            </w:pPr>
                            <w:r>
                              <w:rPr>
                                <w:i/>
                                <w:color w:val="000000" w:themeColor="text1"/>
                              </w:rPr>
                              <w:t>„</w:t>
                            </w:r>
                            <w:r w:rsidR="000C48E9" w:rsidRPr="00E51C4A">
                              <w:rPr>
                                <w:i/>
                                <w:color w:val="000000" w:themeColor="text1"/>
                              </w:rPr>
                              <w:t xml:space="preserve">Ein schneller, disruptiver </w:t>
                            </w:r>
                            <w:r w:rsidR="00941429" w:rsidRPr="00941429">
                              <w:rPr>
                                <w:iCs/>
                                <w:color w:val="000000" w:themeColor="text1"/>
                              </w:rPr>
                              <w:t>[auflösend, aufspaltend, zerstörend]</w:t>
                            </w:r>
                            <w:r w:rsidR="00941429">
                              <w:rPr>
                                <w:i/>
                                <w:color w:val="000000" w:themeColor="text1"/>
                              </w:rPr>
                              <w:t xml:space="preserve"> </w:t>
                            </w:r>
                            <w:r w:rsidR="000C48E9" w:rsidRPr="00E51C4A">
                              <w:rPr>
                                <w:i/>
                                <w:color w:val="000000" w:themeColor="text1"/>
                              </w:rPr>
                              <w:t>Wandel des Arbeitsmarktes, wie er oft befürchtet wird, zeichnet sich nicht ab, eher die Fortsetzung der bisher langsamen und schrittweisen Einführung von KI-Systemen für ganz bestimmte Anwendungsfälle.</w:t>
                            </w:r>
                            <w:r>
                              <w:rPr>
                                <w:i/>
                                <w:color w:val="000000" w:themeColor="text1"/>
                              </w:rPr>
                              <w:t>“</w:t>
                            </w:r>
                            <w:r w:rsidR="000C48E9" w:rsidRPr="00646ECD">
                              <w:rPr>
                                <w:color w:val="000000" w:themeColor="text1"/>
                              </w:rPr>
                              <w:t xml:space="preserve"> [2]</w:t>
                            </w:r>
                          </w:p>
                          <w:p w14:paraId="2F3FC8D3" w14:textId="77777777" w:rsidR="000C48E9" w:rsidRPr="00646ECD"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type w14:anchorId="3A348A2D"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Abgerundete rechteckige Legende 1" o:spid="_x0000_s1026" type="#_x0000_t62" style="position:absolute;left:0;text-align:left;margin-left:286.15pt;margin-top:.25pt;width:200.9pt;height:146.7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D30fAIAAEIFAAAOAAAAZHJzL2Uyb0RvYy54bWysVE1v2zAMvQ/YfxB0X2xnSZsFdYogRYcB&#10;QRukHXpWZCk2IIuapMTOfv0o2XGKtthh2MWW+PFIPpK6uW1rRY7Cugp0TrNRSonQHIpK73P68/n+&#10;y4wS55kumAItcnoSjt4uPn+6acxcjKEEVQhLEES7eWNyWnpv5knieClq5kZghEalBFszj1e7TwrL&#10;GkSvVTJO06ukAVsYC1w4h9K7TkkXEV9Kwf2jlE54onKKufn4tfG7C99kccPme8tMWfE+DfYPWdSs&#10;0hh0gLpjnpGDrd5B1RW34ED6EYc6ASkrLmINWE2WvqnmqWRGxFqQHGcGmtz/g+UPxyezsUhDY9zc&#10;4TFU0Upbhz/mR9pI1mkgS7SecBSOp9Nscj2hhKMum119nV7PAp3Jxd1Y578LqEk45LQRxV5s4aCL&#10;LfZlxZSCg4+ssePa+c737BPCa7ivlAryS3Lx5E9KBAOlt0KSqgjpRKA4N2KlLDky7DjjXGifdaqS&#10;FaITZ9M0ja3HXAePmHkEDMgSAw/YPUCYyffYXdq9fXAVcewG5/RviXXOg0eMDNoPznWlwX4EoLCq&#10;PnJnfyapoyaw5Ntdi9xgc4JlkOygOG0ssdCtgTP8vsLOrJnzG2Zx7nFDcJf9I36kgian0J8oKcH+&#10;/kge7HEcUUtJg3uUU/frwKygRP3QOKjfsskkLF68TKbXY7zY15rda40+1CvAxmX4ahgej8Heq/NR&#10;WqhfcOWXISqqmOYYO6fc2/Nl5bv9xkeDi+UymuGyGebX+snwAB54DoP23L4wa/rx9DjZD3DeOTZ/&#10;M5SdbfDUsDx4kFWc2AuvfQdwUeMo9Y9KeAle36PV5elb/AEAAP//AwBQSwMEFAAGAAgAAAAhAM8R&#10;EmfjAAAADQEAAA8AAABkcnMvZG93bnJldi54bWxMT01Lw0AQvQv+h2UEb3bT2KY2zaaIUtCCiLGC&#10;x012TKLZ2ZDdNvHfO570Mszw3ryPbDvZTpxw8K0jBfNZBAKpcqalWsHhdXd1A8IHTUZ3jlDBN3rY&#10;5udnmU6NG+kFT0WoBYuQT7WCJoQ+ldJXDVrtZ65HYuzDDVYHPodamkGPLG47GUdRIq1uiR0a3eNd&#10;g9VXcbQKpkNJb3qkp+W+fHh874rkc/ecKHV5Md1veNxuQAScwt8H/Hbg/JBzsNIdyXjRKViu4mum&#10;8gKC4fVqMQdRKojXiwhknsn/LfIfAAAA//8DAFBLAQItABQABgAIAAAAIQC2gziS/gAAAOEBAAAT&#10;AAAAAAAAAAAAAAAAAAAAAABbQ29udGVudF9UeXBlc10ueG1sUEsBAi0AFAAGAAgAAAAhADj9If/W&#10;AAAAlAEAAAsAAAAAAAAAAAAAAAAALwEAAF9yZWxzLy5yZWxzUEsBAi0AFAAGAAgAAAAhALF0PfR8&#10;AgAAQgUAAA4AAAAAAAAAAAAAAAAALgIAAGRycy9lMm9Eb2MueG1sUEsBAi0AFAAGAAgAAAAhAM8R&#10;EmfjAAAADQEAAA8AAAAAAAAAAAAAAAAA1gQAAGRycy9kb3ducmV2LnhtbFBLBQYAAAAABAAEAPMA&#10;AADmBQAAAAA=&#10;" adj="6300,24300" filled="f" strokecolor="#0a121c [484]" strokeweight="2pt">
                <v:textbox>
                  <w:txbxContent>
                    <w:p w14:paraId="06D83396" w14:textId="20429330" w:rsidR="000C48E9" w:rsidRPr="00646ECD" w:rsidRDefault="00E51C4A" w:rsidP="000C48E9">
                      <w:pPr>
                        <w:spacing w:after="0"/>
                        <w:ind w:right="69"/>
                        <w:jc w:val="both"/>
                        <w:rPr>
                          <w:color w:val="000000" w:themeColor="text1"/>
                        </w:rPr>
                      </w:pPr>
                      <w:r>
                        <w:rPr>
                          <w:i/>
                          <w:color w:val="000000" w:themeColor="text1"/>
                        </w:rPr>
                        <w:t>„</w:t>
                      </w:r>
                      <w:r w:rsidR="000C48E9" w:rsidRPr="00E51C4A">
                        <w:rPr>
                          <w:i/>
                          <w:color w:val="000000" w:themeColor="text1"/>
                        </w:rPr>
                        <w:t xml:space="preserve">Ein schneller, disruptiver </w:t>
                      </w:r>
                      <w:r w:rsidR="00941429" w:rsidRPr="00941429">
                        <w:rPr>
                          <w:iCs/>
                          <w:color w:val="000000" w:themeColor="text1"/>
                        </w:rPr>
                        <w:t>[</w:t>
                      </w:r>
                      <w:r w:rsidR="00941429" w:rsidRPr="00941429">
                        <w:rPr>
                          <w:iCs/>
                          <w:color w:val="000000" w:themeColor="text1"/>
                        </w:rPr>
                        <w:t>auflösend, aufspaltend, zerstörend</w:t>
                      </w:r>
                      <w:r w:rsidR="00941429" w:rsidRPr="00941429">
                        <w:rPr>
                          <w:iCs/>
                          <w:color w:val="000000" w:themeColor="text1"/>
                        </w:rPr>
                        <w:t>]</w:t>
                      </w:r>
                      <w:r w:rsidR="00941429">
                        <w:rPr>
                          <w:i/>
                          <w:color w:val="000000" w:themeColor="text1"/>
                        </w:rPr>
                        <w:t xml:space="preserve"> </w:t>
                      </w:r>
                      <w:r w:rsidR="000C48E9" w:rsidRPr="00E51C4A">
                        <w:rPr>
                          <w:i/>
                          <w:color w:val="000000" w:themeColor="text1"/>
                        </w:rPr>
                        <w:t>Wandel des Arbeitsmarktes, wie er oft befürchtet wird, zeichnet sich nicht ab, eher die Fortsetzung der bisher langsamen und schrittweisen Einführung von KI-Systemen für ganz bestimmte Anwendungsfälle.</w:t>
                      </w:r>
                      <w:r>
                        <w:rPr>
                          <w:i/>
                          <w:color w:val="000000" w:themeColor="text1"/>
                        </w:rPr>
                        <w:t>“</w:t>
                      </w:r>
                      <w:r w:rsidR="000C48E9" w:rsidRPr="00646ECD">
                        <w:rPr>
                          <w:color w:val="000000" w:themeColor="text1"/>
                        </w:rPr>
                        <w:t xml:space="preserve"> [2]</w:t>
                      </w:r>
                    </w:p>
                    <w:p w14:paraId="2F3FC8D3" w14:textId="77777777" w:rsidR="000C48E9" w:rsidRPr="00646ECD" w:rsidRDefault="000C48E9" w:rsidP="000C48E9">
                      <w:pPr>
                        <w:jc w:val="center"/>
                        <w:rPr>
                          <w:color w:val="000000" w:themeColor="text1"/>
                        </w:rPr>
                      </w:pPr>
                    </w:p>
                  </w:txbxContent>
                </v:textbox>
              </v:shape>
            </w:pict>
          </mc:Fallback>
        </mc:AlternateContent>
      </w:r>
      <w:r w:rsidR="000C48E9">
        <w:rPr>
          <w:b/>
          <w:bCs/>
          <w:noProof/>
        </w:rPr>
        <mc:AlternateContent>
          <mc:Choice Requires="wps">
            <w:drawing>
              <wp:anchor distT="0" distB="0" distL="114300" distR="114300" simplePos="0" relativeHeight="251658241" behindDoc="0" locked="0" layoutInCell="1" allowOverlap="1" wp14:anchorId="32D5DF1B" wp14:editId="6F2160DA">
                <wp:simplePos x="0" y="0"/>
                <wp:positionH relativeFrom="column">
                  <wp:posOffset>-539115</wp:posOffset>
                </wp:positionH>
                <wp:positionV relativeFrom="paragraph">
                  <wp:posOffset>-33655</wp:posOffset>
                </wp:positionV>
                <wp:extent cx="3540642" cy="1895475"/>
                <wp:effectExtent l="0" t="0" r="22225" b="276225"/>
                <wp:wrapNone/>
                <wp:docPr id="137182625" name="Abgerundete rechteckige Legende 1"/>
                <wp:cNvGraphicFramePr/>
                <a:graphic xmlns:a="http://schemas.openxmlformats.org/drawingml/2006/main">
                  <a:graphicData uri="http://schemas.microsoft.com/office/word/2010/wordprocessingShape">
                    <wps:wsp>
                      <wps:cNvSpPr/>
                      <wps:spPr>
                        <a:xfrm>
                          <a:off x="0" y="0"/>
                          <a:ext cx="3540642" cy="189547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5956AEFB" w14:textId="2B42FE63" w:rsidR="000C48E9" w:rsidRPr="00706761" w:rsidRDefault="00E51C4A" w:rsidP="000C48E9">
                            <w:pPr>
                              <w:spacing w:after="0"/>
                              <w:ind w:right="7"/>
                              <w:jc w:val="both"/>
                              <w:rPr>
                                <w:color w:val="000000" w:themeColor="text1"/>
                              </w:rPr>
                            </w:pPr>
                            <w:r>
                              <w:rPr>
                                <w:color w:val="000000" w:themeColor="text1"/>
                              </w:rPr>
                              <w:t>„</w:t>
                            </w:r>
                            <w:r w:rsidR="000C48E9" w:rsidRPr="00E51C4A">
                              <w:rPr>
                                <w:i/>
                                <w:color w:val="000000" w:themeColor="text1"/>
                              </w:rPr>
                              <w:t>Eine 2020 veröffentlichte Studie hat ermittelt, dass bis zum Jahr 2019 nur knapp 6 % der Unternehmen in Deutschland KI in Produktion, Dienstleistungen oder internen Prozessen eingesetzt haben. Bei nur 12 % dieser Unternehmen ist KI ein wesentlicher Teil des Geschäftsmodells. KI wird etwa für die Verarbeitung und Analyse von Daten in der Produktentwicklung und Fertigung oder im Materialmanagement genutzt.</w:t>
                            </w:r>
                            <w:r w:rsidRPr="00E51C4A">
                              <w:rPr>
                                <w:i/>
                                <w:color w:val="000000" w:themeColor="text1"/>
                              </w:rPr>
                              <w:t>“</w:t>
                            </w:r>
                            <w:r w:rsidR="000C48E9" w:rsidRPr="00706761">
                              <w:rPr>
                                <w:color w:val="000000" w:themeColor="text1"/>
                              </w:rPr>
                              <w:t xml:space="preserve"> [2]</w:t>
                            </w:r>
                          </w:p>
                          <w:p w14:paraId="6D83AED2" w14:textId="77777777" w:rsidR="000C48E9" w:rsidRPr="00706761" w:rsidRDefault="000C48E9" w:rsidP="000C48E9">
                            <w:pPr>
                              <w:ind w:right="7"/>
                              <w:rPr>
                                <w:color w:val="000000" w:themeColor="text1"/>
                              </w:rPr>
                            </w:pPr>
                          </w:p>
                          <w:p w14:paraId="6FD68DBF" w14:textId="77777777" w:rsidR="000C48E9" w:rsidRPr="00706761"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32D5DF1B" id="_x0000_s1027" type="#_x0000_t62" style="position:absolute;left:0;text-align:left;margin-left:-42.45pt;margin-top:-2.65pt;width:278.8pt;height:149.2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gUpzeQIAADsFAAAOAAAAZHJzL2Uyb0RvYy54bWysVE1v2zAMvQ/YfxB0X21nST+COkWQosOA&#10;og2SFj0rshQbkEVNUmJnv36U7DhBW+ww7GJTIvlIPT3q9q6tFdkL6yrQOc0uUkqE5lBUepvT15eH&#10;b9eUOM90wRRokdODcPRu9vXLbWOmYgQlqEJYgiDaTRuT09J7M00Sx0tRM3cBRmh0SrA187i026Sw&#10;rEH0WiWjNL1MGrCFscCFc7h73znpLOJLKbh/ltIJT1ROsTcfvzZ+N+GbzG7ZdGuZKSvet8H+oYua&#10;VRqLDlD3zDOys9UHqLriFhxIf8GhTkDKiot4BjxNlr47zbpkRsSzIDnODDS5/wfLn/Zrs7RIQ2Pc&#10;1KEZTtFKW4c/9kfaSNZhIEu0nnDc/D4Zp5fjESUcfdn1zWR8NQl0Jqd0Y53/IaAmwchpI4qtWMFO&#10;Fyu8lwVTCnY+ssb2j853ucecUF7DQ6VU2D81Fy1/UCIEKL0SklQFtjOKQFE3YqEs2TO8cca50D7r&#10;XCUrRLedTdI0Xj32OmTEziNgQJZYeMDuAYImP2J3bffxIVVE2Q3J6d8a65KHjFgZtB+S60qD/QxA&#10;4an6yl38kaSOmsCSbzcthgRzA8VhaYmFTv/O8IcKr+SROb9kFgWPo4FD7J/xIxU0OYXeoqQE+/uz&#10;/RCPOkQvJQ0OUE7drx2zghL1U6NCb7LxOExcXIwnVyNc2HPP5tyjd/UC8MYyfC4Mj2aI9+poSgv1&#10;G876PFRFF9Mca+eUe3tcLHw32PhacDGfxzCcMsP8o14bHsADwUFhL+0bs6bXpUdJP8Fx2Nj0nRq7&#10;2JCpYb7zIKso1ROvPfU4oVFD/WsSnoDzdYw6vXmzPwAAAP//AwBQSwMEFAAGAAgAAAAhAGA6X+3l&#10;AAAADwEAAA8AAABkcnMvZG93bnJldi54bWxMT01Lw0AQvQv+h2UEb+3GtE3bNJsiSkELIk0reNxk&#10;1yS6Oxuy2yb+e8eTXoYZ3pv3kW1Ha9hF9751KOBuGgHTWDnVYi3gdNxNVsB8kKikcagFfGsP2/z6&#10;KpOpcgMe9KUINSMR9KkU0ITQpZz7qtFW+qnrNBL24XorA519zVUvBxK3hsdRlHArWySHRnb6odHV&#10;V3G2AsZTiW9ywJfFvnx6fjdF8rl7TYS4vRkfNzTuN8CCHsPfB/x2oPyQU7DSnVF5ZgRMVvM1UWlZ&#10;zIARYb6Ml8BKAfF6FgPPM/6/R/4DAAD//wMAUEsBAi0AFAAGAAgAAAAhALaDOJL+AAAA4QEAABMA&#10;AAAAAAAAAAAAAAAAAAAAAFtDb250ZW50X1R5cGVzXS54bWxQSwECLQAUAAYACAAAACEAOP0h/9YA&#10;AACUAQAACwAAAAAAAAAAAAAAAAAvAQAAX3JlbHMvLnJlbHNQSwECLQAUAAYACAAAACEAYoFKc3kC&#10;AAA7BQAADgAAAAAAAAAAAAAAAAAuAgAAZHJzL2Uyb0RvYy54bWxQSwECLQAUAAYACAAAACEAYDpf&#10;7eUAAAAPAQAADwAAAAAAAAAAAAAAAADTBAAAZHJzL2Rvd25yZXYueG1sUEsFBgAAAAAEAAQA8wAA&#10;AOUFAAAAAA==&#10;" adj="6300,24300" filled="f" strokecolor="#0a121c [484]" strokeweight="2pt">
                <v:textbox>
                  <w:txbxContent>
                    <w:p w14:paraId="5956AEFB" w14:textId="2B42FE63" w:rsidR="000C48E9" w:rsidRPr="00706761" w:rsidRDefault="00E51C4A" w:rsidP="000C48E9">
                      <w:pPr>
                        <w:spacing w:after="0"/>
                        <w:ind w:right="7"/>
                        <w:jc w:val="both"/>
                        <w:rPr>
                          <w:color w:val="000000" w:themeColor="text1"/>
                        </w:rPr>
                      </w:pPr>
                      <w:r>
                        <w:rPr>
                          <w:color w:val="000000" w:themeColor="text1"/>
                        </w:rPr>
                        <w:t>„</w:t>
                      </w:r>
                      <w:r w:rsidR="000C48E9" w:rsidRPr="00E51C4A">
                        <w:rPr>
                          <w:i/>
                          <w:color w:val="000000" w:themeColor="text1"/>
                        </w:rPr>
                        <w:t>Eine 2020 veröffentlichte Studie hat ermittelt, dass bis zum Jahr 2019 nur knapp 6 % der Unternehmen in Deutschland KI in Produktion, Dienstleistungen oder internen Prozessen eingesetzt haben. Bei nur 12 % dieser Unternehmen ist KI ein wesentlicher Teil des Geschäftsmodells. KI wird etwa für die Verarbeitung und Analyse von Daten in der Produktentwicklung und Fertigung oder im Materialmanagement genutzt.</w:t>
                      </w:r>
                      <w:r w:rsidRPr="00E51C4A">
                        <w:rPr>
                          <w:i/>
                          <w:color w:val="000000" w:themeColor="text1"/>
                        </w:rPr>
                        <w:t>“</w:t>
                      </w:r>
                      <w:r w:rsidR="000C48E9" w:rsidRPr="00706761">
                        <w:rPr>
                          <w:color w:val="000000" w:themeColor="text1"/>
                        </w:rPr>
                        <w:t xml:space="preserve"> [2]</w:t>
                      </w:r>
                    </w:p>
                    <w:p w14:paraId="6D83AED2" w14:textId="77777777" w:rsidR="000C48E9" w:rsidRPr="00706761" w:rsidRDefault="000C48E9" w:rsidP="000C48E9">
                      <w:pPr>
                        <w:ind w:right="7"/>
                        <w:rPr>
                          <w:color w:val="000000" w:themeColor="text1"/>
                        </w:rPr>
                      </w:pPr>
                    </w:p>
                    <w:p w14:paraId="6FD68DBF" w14:textId="77777777" w:rsidR="000C48E9" w:rsidRPr="00706761" w:rsidRDefault="000C48E9" w:rsidP="000C48E9">
                      <w:pPr>
                        <w:jc w:val="center"/>
                        <w:rPr>
                          <w:color w:val="000000" w:themeColor="text1"/>
                        </w:rPr>
                      </w:pPr>
                    </w:p>
                  </w:txbxContent>
                </v:textbox>
              </v:shape>
            </w:pict>
          </mc:Fallback>
        </mc:AlternateContent>
      </w:r>
    </w:p>
    <w:p w14:paraId="6C416B3D" w14:textId="08D4A311" w:rsidR="003457F0" w:rsidRDefault="00B6193E">
      <w:r>
        <w:rPr>
          <w:b/>
          <w:bCs/>
          <w:noProof/>
        </w:rPr>
        <mc:AlternateContent>
          <mc:Choice Requires="wps">
            <w:drawing>
              <wp:anchor distT="0" distB="0" distL="114300" distR="114300" simplePos="0" relativeHeight="251658245" behindDoc="0" locked="0" layoutInCell="1" allowOverlap="1" wp14:anchorId="3BB9C53D" wp14:editId="1DA34C6C">
                <wp:simplePos x="0" y="0"/>
                <wp:positionH relativeFrom="column">
                  <wp:posOffset>3485515</wp:posOffset>
                </wp:positionH>
                <wp:positionV relativeFrom="paragraph">
                  <wp:posOffset>3606593</wp:posOffset>
                </wp:positionV>
                <wp:extent cx="2413000" cy="1057275"/>
                <wp:effectExtent l="0" t="0" r="25400" b="161925"/>
                <wp:wrapNone/>
                <wp:docPr id="1376865562" name="Abgerundete rechteckige Legende 1"/>
                <wp:cNvGraphicFramePr/>
                <a:graphic xmlns:a="http://schemas.openxmlformats.org/drawingml/2006/main">
                  <a:graphicData uri="http://schemas.microsoft.com/office/word/2010/wordprocessingShape">
                    <wps:wsp>
                      <wps:cNvSpPr/>
                      <wps:spPr>
                        <a:xfrm>
                          <a:off x="0" y="0"/>
                          <a:ext cx="2413000" cy="105727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5EDECC3" w14:textId="77777777" w:rsidR="000C48E9" w:rsidRPr="006C01C7" w:rsidRDefault="000C48E9" w:rsidP="000C48E9">
                            <w:pPr>
                              <w:spacing w:after="0"/>
                              <w:ind w:right="29"/>
                              <w:jc w:val="both"/>
                              <w:rPr>
                                <w:color w:val="000000" w:themeColor="text1"/>
                              </w:rPr>
                            </w:pPr>
                            <w:r w:rsidRPr="00923FA3">
                              <w:rPr>
                                <w:color w:val="000000" w:themeColor="text1"/>
                              </w:rPr>
                              <w:t>Eine breite Einführung von KI-Systemen kann den Fachkräftemangel verringern und für Arbeitsplatzsicherung sorgen</w:t>
                            </w:r>
                            <w:r w:rsidRPr="006C01C7">
                              <w:rPr>
                                <w:color w:val="000000" w:themeColor="text1"/>
                              </w:rPr>
                              <w:t>. [2]</w:t>
                            </w:r>
                          </w:p>
                          <w:p w14:paraId="13A0A014" w14:textId="77777777" w:rsidR="000C48E9" w:rsidRPr="006C01C7" w:rsidRDefault="000C48E9" w:rsidP="000C48E9">
                            <w:pPr>
                              <w:ind w:right="29"/>
                              <w:rPr>
                                <w:color w:val="000000" w:themeColor="text1"/>
                              </w:rPr>
                            </w:pPr>
                          </w:p>
                          <w:p w14:paraId="1429CB54"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3BB9C53D" id="_x0000_s1028" type="#_x0000_t62" style="position:absolute;margin-left:274.45pt;margin-top:284pt;width:190pt;height:83.25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OuvDeQIAAEIFAAAOAAAAZHJzL2Uyb0RvYy54bWysVF1v2jAUfZ+0/2D5fSRh0HaIUCEqpklV&#10;W5VOfTaOTSI5vp5tSNiv37UTAmqrPUx7Sez7ce718bme37a1IgdhXQU6p9kopURoDkWldzn9+bL+&#10;ckOJ80wXTIEWOT0KR28Xnz/NGzMTYyhBFcISBNFu1piclt6bWZI4XoqauREYodEpwdbM49buksKy&#10;BtFrlYzT9CppwBbGAhfOofWuc9JFxJdScP8opROeqJxibz5+bfxuwzdZzNlsZ5kpK963wf6hi5pV&#10;GosOUHfMM7K31TuouuIWHEg/4lAnIGXFRTwDniZL35xmUzIj4lmQHGcGmtz/g+UPh415skhDY9zM&#10;4TKcopW2Dn/sj7SRrONAlmg94WgcT7KvaYqccvRl6fR6fD0NdCbndGOd/y6gJmGR00YUO/EMe108&#10;472smFKw95E1drh3vss95YTyGtaVUsF+bi6u/FGJEKD0s5CkKkI7ESjqRqyUJQeGN844F9pnnatk&#10;hejM2TQ03tUbMmLnETAgSyw8YPcAQZPvsTuYPj6kiii7ITn9W2Nd8pARK4P2Q3JdabAfASg8VV+5&#10;iz+R1FETWPLttkVucnoVIoNlC8XxyRIL3Rg4w9cV3sw9c/6JWdQ93ibOsn/Ej1TQ5BT6FSUl2N8f&#10;2UM8yhG9lDQ4Rzl1v/bMCkrUD41C/ZZNJmHw4maCKsGNvfRsLz16X68ALy7DV8PwuAzxXp2W0kL9&#10;iiO/DFXRxTTH2jnl3p42K9/NNz4aXCyXMQyHzTB/rzeGB/DAcxDaS/vKrOnl6VHZD3CaOTZ7I8ou&#10;NmRqWO49yCoq9sxrfwM4qFFK/aMSXoLLfYw6P32LPwAAAP//AwBQSwMEFAAGAAgAAAAhAJzRniHk&#10;AAAAEAEAAA8AAABkcnMvZG93bnJldi54bWxMT0tLw0AQvgv+h2UEb3ZjbWKaZlNEKWhBxLQFj5vs&#10;mkR3Z0N228R/7/Skl2Ee33yPfD1Zw0568J1DAbezCJjG2qkOGwH73eYmBeaDRCWNQy3gR3tYF5cX&#10;ucyUG/Fdn8rQMCJBn0kBbQh9xrmvW22ln7leI90+3WBloHFouBrkSOTW8HkUJdzKDkmhlb1+bHX9&#10;XR6tgGlf4UGO+Bpvq+eXD1MmX5u3RIjrq+lpReVhBSzoKfx9wDkD+YeCjFXuiMozIyBepEuCUpOk&#10;lIwQy/l5Uwm4v1vEwIuc/w9S/AIAAP//AwBQSwECLQAUAAYACAAAACEAtoM4kv4AAADhAQAAEwAA&#10;AAAAAAAAAAAAAAAAAAAAW0NvbnRlbnRfVHlwZXNdLnhtbFBLAQItABQABgAIAAAAIQA4/SH/1gAA&#10;AJQBAAALAAAAAAAAAAAAAAAAAC8BAABfcmVscy8ucmVsc1BLAQItABQABgAIAAAAIQCEOuvDeQIA&#10;AEIFAAAOAAAAAAAAAAAAAAAAAC4CAABkcnMvZTJvRG9jLnhtbFBLAQItABQABgAIAAAAIQCc0Z4h&#10;5AAAABABAAAPAAAAAAAAAAAAAAAAANMEAABkcnMvZG93bnJldi54bWxQSwUGAAAAAAQABADzAAAA&#10;5AUAAAAA&#10;" adj="6300,24300" filled="f" strokecolor="#0a121c [484]" strokeweight="2pt">
                <v:textbox>
                  <w:txbxContent>
                    <w:p w14:paraId="05EDECC3" w14:textId="77777777" w:rsidR="000C48E9" w:rsidRPr="006C01C7" w:rsidRDefault="000C48E9" w:rsidP="000C48E9">
                      <w:pPr>
                        <w:spacing w:after="0"/>
                        <w:ind w:right="29"/>
                        <w:jc w:val="both"/>
                        <w:rPr>
                          <w:color w:val="000000" w:themeColor="text1"/>
                        </w:rPr>
                      </w:pPr>
                      <w:r w:rsidRPr="00923FA3">
                        <w:rPr>
                          <w:color w:val="000000" w:themeColor="text1"/>
                        </w:rPr>
                        <w:t>Eine breite Einführung von KI-Systemen kann den Fachkräftemangel verringern und für Arbeitsplatzsicherung sorgen</w:t>
                      </w:r>
                      <w:r w:rsidRPr="006C01C7">
                        <w:rPr>
                          <w:color w:val="000000" w:themeColor="text1"/>
                        </w:rPr>
                        <w:t>. [2]</w:t>
                      </w:r>
                    </w:p>
                    <w:p w14:paraId="13A0A014" w14:textId="77777777" w:rsidR="000C48E9" w:rsidRPr="006C01C7" w:rsidRDefault="000C48E9" w:rsidP="000C48E9">
                      <w:pPr>
                        <w:ind w:right="29"/>
                        <w:rPr>
                          <w:color w:val="000000" w:themeColor="text1"/>
                        </w:rPr>
                      </w:pPr>
                    </w:p>
                    <w:p w14:paraId="1429CB54" w14:textId="77777777" w:rsidR="000C48E9" w:rsidRPr="006C01C7" w:rsidRDefault="000C48E9" w:rsidP="000C48E9">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58247" behindDoc="0" locked="0" layoutInCell="1" allowOverlap="1" wp14:anchorId="492127E5" wp14:editId="042E9A57">
                <wp:simplePos x="0" y="0"/>
                <wp:positionH relativeFrom="column">
                  <wp:posOffset>3138775</wp:posOffset>
                </wp:positionH>
                <wp:positionV relativeFrom="paragraph">
                  <wp:posOffset>5001821</wp:posOffset>
                </wp:positionV>
                <wp:extent cx="3136265" cy="2181225"/>
                <wp:effectExtent l="0" t="0" r="26035" b="314325"/>
                <wp:wrapNone/>
                <wp:docPr id="861606134" name="Abgerundete rechteckige Legende 1"/>
                <wp:cNvGraphicFramePr/>
                <a:graphic xmlns:a="http://schemas.openxmlformats.org/drawingml/2006/main">
                  <a:graphicData uri="http://schemas.microsoft.com/office/word/2010/wordprocessingShape">
                    <wps:wsp>
                      <wps:cNvSpPr/>
                      <wps:spPr>
                        <a:xfrm>
                          <a:off x="0" y="0"/>
                          <a:ext cx="3136265" cy="21812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4457226" w14:textId="6C04A0DD" w:rsidR="000C48E9" w:rsidRPr="00923FA3" w:rsidRDefault="000C48E9" w:rsidP="000C48E9">
                            <w:pPr>
                              <w:spacing w:after="0"/>
                              <w:ind w:right="-12"/>
                              <w:jc w:val="both"/>
                              <w:rPr>
                                <w:color w:val="000000" w:themeColor="text1"/>
                              </w:rPr>
                            </w:pPr>
                            <w:r w:rsidRPr="00923FA3">
                              <w:rPr>
                                <w:color w:val="000000" w:themeColor="text1"/>
                              </w:rPr>
                              <w:t xml:space="preserve">Sprachmodelle wie </w:t>
                            </w:r>
                            <w:proofErr w:type="spellStart"/>
                            <w:r w:rsidRPr="00923FA3">
                              <w:rPr>
                                <w:color w:val="000000" w:themeColor="text1"/>
                              </w:rPr>
                              <w:t>ChatGPT</w:t>
                            </w:r>
                            <w:proofErr w:type="spellEnd"/>
                            <w:r w:rsidRPr="00923FA3">
                              <w:rPr>
                                <w:color w:val="000000" w:themeColor="text1"/>
                              </w:rPr>
                              <w:t xml:space="preserve"> könnten </w:t>
                            </w:r>
                            <w:r w:rsidR="00E51C4A" w:rsidRPr="00E51C4A">
                              <w:rPr>
                                <w:i/>
                                <w:color w:val="000000" w:themeColor="text1"/>
                              </w:rPr>
                              <w:t>„</w:t>
                            </w:r>
                            <w:r w:rsidRPr="00E51C4A">
                              <w:rPr>
                                <w:i/>
                                <w:color w:val="000000" w:themeColor="text1"/>
                              </w:rPr>
                              <w:t>in Zukunft bei 47%-56% der Arbeitsaufgaben zum Einsatz kommen.</w:t>
                            </w:r>
                            <w:r w:rsidRPr="00E51C4A">
                              <w:rPr>
                                <w:rFonts w:ascii="Segoe UI" w:hAnsi="Segoe UI" w:cs="Segoe UI"/>
                                <w:i/>
                                <w:color w:val="000000" w:themeColor="text1"/>
                                <w:spacing w:val="-2"/>
                                <w:sz w:val="26"/>
                                <w:szCs w:val="26"/>
                              </w:rPr>
                              <w:t xml:space="preserve"> </w:t>
                            </w:r>
                            <w:r w:rsidRPr="00E51C4A">
                              <w:rPr>
                                <w:i/>
                                <w:color w:val="000000" w:themeColor="text1"/>
                              </w:rPr>
                              <w:t>Von der Veränderung sind alle Beschäftigungs- und Lohnniveaus betroffen, wobei im Unterschied zur bisherigen Auswirkung der Digitalisierung von Arbeit höhere Einkommensgruppen und Berufe, die einen Studien- oder Berufsabschluss erfordern, stärker betroffen sein werden.</w:t>
                            </w:r>
                            <w:r w:rsidR="00E51C4A" w:rsidRPr="00E51C4A">
                              <w:rPr>
                                <w:i/>
                                <w:color w:val="000000" w:themeColor="text1"/>
                              </w:rPr>
                              <w:t>“</w:t>
                            </w:r>
                            <w:r w:rsidRPr="00923FA3">
                              <w:rPr>
                                <w:color w:val="000000" w:themeColor="text1"/>
                              </w:rPr>
                              <w:t xml:space="preserve"> [2]</w:t>
                            </w:r>
                          </w:p>
                          <w:p w14:paraId="7738D532" w14:textId="77777777" w:rsidR="000C48E9" w:rsidRPr="00923FA3"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492127E5" id="_x0000_s1029" type="#_x0000_t62" style="position:absolute;margin-left:247.15pt;margin-top:393.85pt;width:246.95pt;height:171.75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OLBMfAIAAEIFAAAOAAAAZHJzL2Uyb0RvYy54bWysVEtv2zAMvg/YfxB0X/xok3VBnSJIkWFA&#10;0BZth54VWYoNyKImKbGzXz9KdpyiLXYYdrElPj6SH0ld33SNIgdhXQ26oNkkpURoDmWtdwX9+bz+&#10;ckWJ80yXTIEWBT0KR28Wnz9dt2YucqhAlcISBNFu3pqCVt6beZI4XomGuQkYoVEpwTbM49XuktKy&#10;FtEbleRpOktasKWxwIVzKL3tlXQR8aUU3N9L6YQnqqCYm49fG7/b8E0W12y+s8xUNR/SYP+QRcNq&#10;jUFHqFvmGdnb+h1UU3MLDqSfcGgSkLLmItaA1WTpm2qeKmZErAXJcWakyf0/WH53eDIPFmlojZs7&#10;PIYqOmmb8Mf8SBfJOo5kic4TjsKL7GKWz6aUcNTl2VWW59NAZ3J2N9b57wIaEg4FbUW5E4+w1+Uj&#10;9mXFlIK9j6yxw8b53vfkE8JrWNdKBfk5uXjyRyWCgdKPQpK6xHTyCBTnRqyUJQeGHWecC+2zXlWx&#10;UvTibJqmsfWY6+gRM4+AAVli4BF7AAgz+R67T3uwD64ijt3onP4tsd559IiRQfvRuak12I8AFFY1&#10;RO7tTyT11ASWfLftkJtADVoGyRbK44MlFvo1cIava+zMhjn/wCzOPW4I7rK/x49U0BYUhhMlFdjf&#10;H8mDPY4jailpcY8K6n7tmRWUqB8aB/VbdnkZFi9eLqdfc7zY15rta43eNyvAxmX4ahgej8Heq9NR&#10;WmhecOWXISqqmOYYu6Dc29Nl5fv9xkeDi+UymuGyGeY3+snwAB54DoP23L0wa4bx9DjZd3DaOTZ/&#10;M5S9bfDUsNx7kHWc2DOvQwdwUeMoDY9KeAle36PV+elb/AEAAP//AwBQSwMEFAAGAAgAAAAhAEV8&#10;QhzoAAAAEQEAAA8AAABkcnMvZG93bnJldi54bWxMj0FPg0AQhe8m/ofNmHizC7QCpSyN0TRRE2Ok&#10;beJxYVdA2VnCbgv+e8eTXiaZzPfevJdvZ9Ozsx5dZ1FAuAiAaayt6rARcNjvblJgzktUsreoBXxr&#10;B9vi8iKXmbITvulz6RtGJugyKaD1fsg4d3WrjXQLO2ik24cdjfS0jg1Xo5zI3PQ8CoKYG9khfWjl&#10;oO9bXX+VJyNgPlR4lBO+3D5Xj0/vfRl/7l5jIa6v5ocNjbsNMK9n/6eA3w6UHwoKVtkTKsd6Aav1&#10;akmogCRNEmBErNM0AlYRGi7DCHiR8/9Nih8AAAD//wMAUEsBAi0AFAAGAAgAAAAhALaDOJL+AAAA&#10;4QEAABMAAAAAAAAAAAAAAAAAAAAAAFtDb250ZW50X1R5cGVzXS54bWxQSwECLQAUAAYACAAAACEA&#10;OP0h/9YAAACUAQAACwAAAAAAAAAAAAAAAAAvAQAAX3JlbHMvLnJlbHNQSwECLQAUAAYACAAAACEA&#10;ZDiwTHwCAABCBQAADgAAAAAAAAAAAAAAAAAuAgAAZHJzL2Uyb0RvYy54bWxQSwECLQAUAAYACAAA&#10;ACEARXxCHOgAAAARAQAADwAAAAAAAAAAAAAAAADWBAAAZHJzL2Rvd25yZXYueG1sUEsFBgAAAAAE&#10;AAQA8wAAAOsFAAAAAA==&#10;" adj="6300,24300" filled="f" strokecolor="#0a121c [484]" strokeweight="2pt">
                <v:textbox>
                  <w:txbxContent>
                    <w:p w14:paraId="04457226" w14:textId="6C04A0DD" w:rsidR="000C48E9" w:rsidRPr="00923FA3" w:rsidRDefault="000C48E9" w:rsidP="000C48E9">
                      <w:pPr>
                        <w:spacing w:after="0"/>
                        <w:ind w:right="-12"/>
                        <w:jc w:val="both"/>
                        <w:rPr>
                          <w:color w:val="000000" w:themeColor="text1"/>
                        </w:rPr>
                      </w:pPr>
                      <w:r w:rsidRPr="00923FA3">
                        <w:rPr>
                          <w:color w:val="000000" w:themeColor="text1"/>
                        </w:rPr>
                        <w:t xml:space="preserve">Sprachmodelle wie </w:t>
                      </w:r>
                      <w:proofErr w:type="spellStart"/>
                      <w:r w:rsidRPr="00923FA3">
                        <w:rPr>
                          <w:color w:val="000000" w:themeColor="text1"/>
                        </w:rPr>
                        <w:t>ChatGPT</w:t>
                      </w:r>
                      <w:proofErr w:type="spellEnd"/>
                      <w:r w:rsidRPr="00923FA3">
                        <w:rPr>
                          <w:color w:val="000000" w:themeColor="text1"/>
                        </w:rPr>
                        <w:t xml:space="preserve"> könnten </w:t>
                      </w:r>
                      <w:r w:rsidR="00E51C4A" w:rsidRPr="00E51C4A">
                        <w:rPr>
                          <w:i/>
                          <w:color w:val="000000" w:themeColor="text1"/>
                        </w:rPr>
                        <w:t>„</w:t>
                      </w:r>
                      <w:r w:rsidRPr="00E51C4A">
                        <w:rPr>
                          <w:i/>
                          <w:color w:val="000000" w:themeColor="text1"/>
                        </w:rPr>
                        <w:t>in Zukunft bei 47%-56% der Arbeitsaufgaben zum Einsatz kommen.</w:t>
                      </w:r>
                      <w:r w:rsidRPr="00E51C4A">
                        <w:rPr>
                          <w:rFonts w:ascii="Segoe UI" w:hAnsi="Segoe UI" w:cs="Segoe UI"/>
                          <w:i/>
                          <w:color w:val="000000" w:themeColor="text1"/>
                          <w:spacing w:val="-2"/>
                          <w:sz w:val="26"/>
                          <w:szCs w:val="26"/>
                        </w:rPr>
                        <w:t xml:space="preserve"> </w:t>
                      </w:r>
                      <w:r w:rsidRPr="00E51C4A">
                        <w:rPr>
                          <w:i/>
                          <w:color w:val="000000" w:themeColor="text1"/>
                        </w:rPr>
                        <w:t>Von der Veränderung sind alle Beschäftigungs- und Lohnniveaus betroffen, wobei im Unterschied zur bisherigen Auswirkung der Digitalisierung von Arbeit höhere Einkommensgruppen und Berufe, die einen Studien- oder Berufsabschluss erfordern, stärker betroffen sein werden.</w:t>
                      </w:r>
                      <w:r w:rsidR="00E51C4A" w:rsidRPr="00E51C4A">
                        <w:rPr>
                          <w:i/>
                          <w:color w:val="000000" w:themeColor="text1"/>
                        </w:rPr>
                        <w:t>“</w:t>
                      </w:r>
                      <w:r w:rsidRPr="00923FA3">
                        <w:rPr>
                          <w:color w:val="000000" w:themeColor="text1"/>
                        </w:rPr>
                        <w:t xml:space="preserve"> [2]</w:t>
                      </w:r>
                    </w:p>
                    <w:p w14:paraId="7738D532" w14:textId="77777777" w:rsidR="000C48E9" w:rsidRPr="00923FA3" w:rsidRDefault="000C48E9" w:rsidP="000C48E9">
                      <w:pPr>
                        <w:jc w:val="center"/>
                        <w:rPr>
                          <w:color w:val="000000" w:themeColor="text1"/>
                        </w:rPr>
                      </w:pPr>
                    </w:p>
                  </w:txbxContent>
                </v:textbox>
              </v:shape>
            </w:pict>
          </mc:Fallback>
        </mc:AlternateContent>
      </w:r>
      <w:r>
        <w:rPr>
          <w:rFonts w:asciiTheme="minorHAnsi" w:hAnsiTheme="minorHAnsi"/>
          <w:b/>
          <w:bCs/>
          <w:noProof/>
        </w:rPr>
        <mc:AlternateContent>
          <mc:Choice Requires="wps">
            <w:drawing>
              <wp:anchor distT="0" distB="0" distL="114300" distR="114300" simplePos="0" relativeHeight="251658251" behindDoc="0" locked="0" layoutInCell="1" allowOverlap="1" wp14:anchorId="1426DC80" wp14:editId="7D6D71EF">
                <wp:simplePos x="0" y="0"/>
                <wp:positionH relativeFrom="column">
                  <wp:posOffset>3366135</wp:posOffset>
                </wp:positionH>
                <wp:positionV relativeFrom="paragraph">
                  <wp:posOffset>7604258</wp:posOffset>
                </wp:positionV>
                <wp:extent cx="2228850" cy="1143000"/>
                <wp:effectExtent l="0" t="0" r="19050" b="171450"/>
                <wp:wrapNone/>
                <wp:docPr id="1554534103" name="Abgerundete rechteckige Legende 1"/>
                <wp:cNvGraphicFramePr/>
                <a:graphic xmlns:a="http://schemas.openxmlformats.org/drawingml/2006/main">
                  <a:graphicData uri="http://schemas.microsoft.com/office/word/2010/wordprocessingShape">
                    <wps:wsp>
                      <wps:cNvSpPr/>
                      <wps:spPr>
                        <a:xfrm>
                          <a:off x="0" y="0"/>
                          <a:ext cx="2228850" cy="114300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416645E8" w14:textId="278876E7" w:rsidR="000C48E9" w:rsidRDefault="000C48E9" w:rsidP="000C48E9">
                            <w:pPr>
                              <w:pStyle w:val="id-storyelement-paragraph"/>
                              <w:shd w:val="clear" w:color="auto" w:fill="FFFFFF"/>
                              <w:spacing w:before="0" w:beforeAutospacing="0" w:after="450" w:afterAutospacing="0"/>
                              <w:ind w:right="27"/>
                              <w:jc w:val="both"/>
                              <w:rPr>
                                <w:rFonts w:asciiTheme="minorHAnsi" w:eastAsiaTheme="minorEastAsia" w:hAnsiTheme="minorHAnsi"/>
                                <w:sz w:val="22"/>
                                <w:szCs w:val="22"/>
                              </w:rPr>
                            </w:pPr>
                            <w:r>
                              <w:rPr>
                                <w:rFonts w:asciiTheme="minorHAnsi" w:eastAsiaTheme="minorEastAsia" w:hAnsiTheme="minorHAnsi"/>
                                <w:sz w:val="22"/>
                                <w:szCs w:val="22"/>
                              </w:rPr>
                              <w:t xml:space="preserve">Werden Aufgaben an KI-Systeme ausgelagert, besteht auch die Möglichkeit, dass Urheberrechte oder der Datenschutz verletzt </w:t>
                            </w:r>
                            <w:r w:rsidR="0005188B">
                              <w:rPr>
                                <w:rFonts w:asciiTheme="minorHAnsi" w:eastAsiaTheme="minorEastAsia" w:hAnsiTheme="minorHAnsi"/>
                                <w:sz w:val="22"/>
                                <w:szCs w:val="22"/>
                              </w:rPr>
                              <w:t>werden</w:t>
                            </w:r>
                            <w:r>
                              <w:rPr>
                                <w:rFonts w:asciiTheme="minorHAnsi" w:eastAsiaTheme="minorEastAsia" w:hAnsiTheme="minorHAnsi"/>
                                <w:sz w:val="22"/>
                                <w:szCs w:val="22"/>
                              </w:rPr>
                              <w:t>. [1]</w:t>
                            </w:r>
                          </w:p>
                          <w:p w14:paraId="0B94AE99" w14:textId="77777777" w:rsidR="000C48E9" w:rsidRDefault="000C48E9" w:rsidP="000C48E9">
                            <w:pPr>
                              <w:ind w:right="27"/>
                              <w:jc w:val="both"/>
                            </w:pPr>
                          </w:p>
                          <w:p w14:paraId="61FAEAD6" w14:textId="77777777" w:rsidR="000C48E9" w:rsidRPr="00706761"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1426DC80" id="_x0000_s1030" type="#_x0000_t62" style="position:absolute;margin-left:265.05pt;margin-top:598.75pt;width:175.5pt;height:90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2gG1eQIAAEIFAAAOAAAAZHJzL2Uyb0RvYy54bWysVEtv2zAMvg/YfxB0X/xYsnVBnSJIkWFA&#10;0QZph54VWYoNyKImKbGzXz9KdpyiLXYYdrElPj6SH0ld33SNIkdhXQ26oNkkpURoDmWt9wX9+bT+&#10;dEWJ80yXTIEWBT0JR28WHz9ct2YucqhAlcISBNFu3pqCVt6beZI4XomGuQkYoVEpwTbM49Xuk9Ky&#10;FtEbleRp+iVpwZbGAhfOofS2V9JFxJdScP8gpROeqIJibj5+bfzuwjdZXLP53jJT1XxIg/1DFg2r&#10;NQYdoW6ZZ+Rg6zdQTc0tOJB+wqFJQMqai1gDVpOlr6p5rJgRsRYkx5mRJvf/YPn98dFsLNLQGjd3&#10;eAxVdNI24Y/5kS6SdRrJEp0nHIV5nl9dzZBTjrosm35O00hncnE31vnvAhoSDgVtRbkXWzjocot9&#10;WTGl4OAja+x45zzmgL5nnxBew7pWKsgvycWTPykRDJTeCknqMqQTgeLciJWy5Miw44xzoX3WqypW&#10;il6czS65jh4xegQMyBIDj9gDQJjJt9h92oN9cBVx7Ebn9G+J9c6jR4wM2o/OTa3BvgegsKohcm9/&#10;JqmnJrDku12H3BR0FiyDZAflaWOJhX4NnOHrGjtzx5zfMItzj93EXfYP+JEK2oLCcKKkAvv7PXmw&#10;x3FELSUt7lFB3a8Ds4IS9UPjoH7LptOwePEynX3N8WJfanYvNfrQrAAbl+GrYXg8BnuvzkdpoXnG&#10;lV+GqKhimmPsgnJvz5eV7/cbHw0ulstohstmmL/Tj4YH8MBzGLSn7plZM4ynx8m+h/POsfmroext&#10;g6eG5cGDrOPEXngdOoCLGkdpeFTCS/DyHq0uT9/iDwAAAP//AwBQSwMEFAAGAAgAAAAhANAjmXbl&#10;AAAAEgEAAA8AAABkcnMvZG93bnJldi54bWxMT9FKw0AQfBf8h2MF3+wllqRpmksRpaBCEdMKPl5y&#10;ZxK92wu5axP/3vVJXxZ2ZnZ2ptjO1rCzHn3vUEC8iIBpbJzqsRVwPOxuMmA+SFTSONQCvrWHbXl5&#10;UchcuQlf9bkKLSMT9LkU0IUw5Jz7ptNW+oUbNBL34UYrA61jy9UoJzK3ht9GUcqt7JE+dHLQ951u&#10;vqqTFTAfa3yTE+6T5/rx6d1U6efuJRXi+mp+2NC42wALeg5/F/DbgfJDScFqd0LlmRGQLKOYpETE&#10;61UCjCRZFhNUE7RcEcTLgv+vUv4AAAD//wMAUEsBAi0AFAAGAAgAAAAhALaDOJL+AAAA4QEAABMA&#10;AAAAAAAAAAAAAAAAAAAAAFtDb250ZW50X1R5cGVzXS54bWxQSwECLQAUAAYACAAAACEAOP0h/9YA&#10;AACUAQAACwAAAAAAAAAAAAAAAAAvAQAAX3JlbHMvLnJlbHNQSwECLQAUAAYACAAAACEAttoBtXkC&#10;AABCBQAADgAAAAAAAAAAAAAAAAAuAgAAZHJzL2Uyb0RvYy54bWxQSwECLQAUAAYACAAAACEA0COZ&#10;duUAAAASAQAADwAAAAAAAAAAAAAAAADTBAAAZHJzL2Rvd25yZXYueG1sUEsFBgAAAAAEAAQA8wAA&#10;AOUFAAAAAA==&#10;" adj="6300,24300" filled="f" strokecolor="#0a121c [484]" strokeweight="2pt">
                <v:textbox>
                  <w:txbxContent>
                    <w:p w14:paraId="416645E8" w14:textId="278876E7" w:rsidR="000C48E9" w:rsidRDefault="000C48E9" w:rsidP="000C48E9">
                      <w:pPr>
                        <w:pStyle w:val="id-storyelement-paragraph"/>
                        <w:shd w:val="clear" w:color="auto" w:fill="FFFFFF"/>
                        <w:spacing w:before="0" w:beforeAutospacing="0" w:after="450" w:afterAutospacing="0"/>
                        <w:ind w:right="27"/>
                        <w:jc w:val="both"/>
                        <w:rPr>
                          <w:rFonts w:asciiTheme="minorHAnsi" w:eastAsiaTheme="minorEastAsia" w:hAnsiTheme="minorHAnsi"/>
                          <w:sz w:val="22"/>
                          <w:szCs w:val="22"/>
                        </w:rPr>
                      </w:pPr>
                      <w:r>
                        <w:rPr>
                          <w:rFonts w:asciiTheme="minorHAnsi" w:eastAsiaTheme="minorEastAsia" w:hAnsiTheme="minorHAnsi"/>
                          <w:sz w:val="22"/>
                          <w:szCs w:val="22"/>
                        </w:rPr>
                        <w:t xml:space="preserve">Werden Aufgaben an KI-Systeme ausgelagert, besteht auch die Möglichkeit, dass Urheberrechte oder der Datenschutz verletzt </w:t>
                      </w:r>
                      <w:r w:rsidR="0005188B">
                        <w:rPr>
                          <w:rFonts w:asciiTheme="minorHAnsi" w:eastAsiaTheme="minorEastAsia" w:hAnsiTheme="minorHAnsi"/>
                          <w:sz w:val="22"/>
                          <w:szCs w:val="22"/>
                        </w:rPr>
                        <w:t>werden</w:t>
                      </w:r>
                      <w:r>
                        <w:rPr>
                          <w:rFonts w:asciiTheme="minorHAnsi" w:eastAsiaTheme="minorEastAsia" w:hAnsiTheme="minorHAnsi"/>
                          <w:sz w:val="22"/>
                          <w:szCs w:val="22"/>
                        </w:rPr>
                        <w:t>. [1]</w:t>
                      </w:r>
                    </w:p>
                    <w:p w14:paraId="0B94AE99" w14:textId="77777777" w:rsidR="000C48E9" w:rsidRDefault="000C48E9" w:rsidP="000C48E9">
                      <w:pPr>
                        <w:ind w:right="27"/>
                        <w:jc w:val="both"/>
                      </w:pPr>
                    </w:p>
                    <w:p w14:paraId="61FAEAD6" w14:textId="77777777" w:rsidR="000C48E9" w:rsidRPr="00706761" w:rsidRDefault="000C48E9" w:rsidP="000C48E9">
                      <w:pPr>
                        <w:jc w:val="center"/>
                        <w:rPr>
                          <w:color w:val="000000" w:themeColor="text1"/>
                        </w:rPr>
                      </w:pPr>
                    </w:p>
                  </w:txbxContent>
                </v:textbox>
              </v:shape>
            </w:pict>
          </mc:Fallback>
        </mc:AlternateContent>
      </w:r>
      <w:r w:rsidR="007F6374">
        <w:rPr>
          <w:b/>
          <w:bCs/>
          <w:noProof/>
        </w:rPr>
        <mc:AlternateContent>
          <mc:Choice Requires="wps">
            <w:drawing>
              <wp:anchor distT="0" distB="0" distL="114300" distR="114300" simplePos="0" relativeHeight="251658244" behindDoc="0" locked="0" layoutInCell="1" allowOverlap="1" wp14:anchorId="0EB2E69C" wp14:editId="43620242">
                <wp:simplePos x="0" y="0"/>
                <wp:positionH relativeFrom="column">
                  <wp:posOffset>3482237</wp:posOffset>
                </wp:positionH>
                <wp:positionV relativeFrom="paragraph">
                  <wp:posOffset>2009982</wp:posOffset>
                </wp:positionV>
                <wp:extent cx="2413590" cy="1233377"/>
                <wp:effectExtent l="0" t="0" r="12700" b="176530"/>
                <wp:wrapNone/>
                <wp:docPr id="822946790" name="Abgerundete rechteckige Legende 1"/>
                <wp:cNvGraphicFramePr/>
                <a:graphic xmlns:a="http://schemas.openxmlformats.org/drawingml/2006/main">
                  <a:graphicData uri="http://schemas.microsoft.com/office/word/2010/wordprocessingShape">
                    <wps:wsp>
                      <wps:cNvSpPr/>
                      <wps:spPr>
                        <a:xfrm>
                          <a:off x="0" y="0"/>
                          <a:ext cx="2413590" cy="1233377"/>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1885B30B" w14:textId="77777777" w:rsidR="000C48E9" w:rsidRPr="006C01C7" w:rsidRDefault="000C48E9" w:rsidP="000C48E9">
                            <w:pPr>
                              <w:spacing w:after="0"/>
                              <w:ind w:right="29"/>
                              <w:jc w:val="both"/>
                              <w:rPr>
                                <w:color w:val="000000" w:themeColor="text1"/>
                              </w:rPr>
                            </w:pPr>
                            <w:r w:rsidRPr="006C01C7">
                              <w:rPr>
                                <w:color w:val="000000" w:themeColor="text1"/>
                              </w:rPr>
                              <w:t xml:space="preserve">Die Arbeitszufriedenheit und das Gefühl der Selbstwirksamkeit </w:t>
                            </w:r>
                            <w:r>
                              <w:rPr>
                                <w:color w:val="000000" w:themeColor="text1"/>
                              </w:rPr>
                              <w:t>werden</w:t>
                            </w:r>
                            <w:r w:rsidRPr="006C01C7">
                              <w:rPr>
                                <w:color w:val="000000" w:themeColor="text1"/>
                              </w:rPr>
                              <w:t xml:space="preserve"> durch die Arbeit mit KI-Systemen laut einer Studie positiv beeinflusst. [2]</w:t>
                            </w:r>
                          </w:p>
                          <w:p w14:paraId="5C327E24" w14:textId="77777777" w:rsidR="000C48E9" w:rsidRPr="006C01C7" w:rsidRDefault="000C48E9" w:rsidP="000C48E9">
                            <w:pPr>
                              <w:ind w:right="29"/>
                              <w:rPr>
                                <w:color w:val="000000" w:themeColor="text1"/>
                              </w:rPr>
                            </w:pPr>
                          </w:p>
                          <w:p w14:paraId="181E206B"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0EB2E69C" id="_x0000_s1031" type="#_x0000_t62" style="position:absolute;margin-left:274.2pt;margin-top:158.25pt;width:190.05pt;height:97.1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nrewIAAEIFAAAOAAAAZHJzL2Uyb0RvYy54bWysVEtv2zAMvg/YfxB0X23nsa5BnSJI0WFA&#10;0AZJh54VWYoNyKImKbGzXz9KdpyiLXYYdrElPj6SH0nd3rW1IkdhXQU6p9lVSonQHIpK73P68/nh&#10;yzdKnGe6YAq0yOlJOHo3//zptjEzMYISVCEsQRDtZo3Jaem9mSWJ46WombsCIzQqJdiaebzafVJY&#10;1iB6rZJRmn5NGrCFscCFcyi975R0HvGlFNw/SemEJyqnmJuPXxu/u/BN5rdstrfMlBXv02D/kEXN&#10;Ko1BB6h75hk52OodVF1xCw6kv+JQJyBlxUWsAavJ0jfVbEtmRKwFyXFmoMn9P1j+eNyatUUaGuNm&#10;Do+hilbaOvwxP9JGsk4DWaL1hKNwNMnG0xvklKMuG43H4+vrQGdycTfW+e8CahIOOW1EsRcbOOhi&#10;g31ZMqXg4CNr7LhyvvM9+4TwGh4qpYL8klw8+ZMSwUDpjZCkKkI6ESjOjVgqS44MO844F9pnnapk&#10;hejE2TRNY+sx18EjZh4BA7LEwAN2DxBm8j12l3ZvH1xFHLvBOf1bYp3z4BEjg/aDc11psB8BKKyq&#10;j9zZn0nqqAks+XbXIjc5jW0Jkh0Up7UlFro1cIY/VNiZFXN+zSzOPXYTd9k/4UcqaHIK/YmSEuzv&#10;j+TBHscRtZQ0uEc5db8OzApK1A+Ng3qTTSZh8eJlMr0e4cW+1uxea/ShXgI2LsNXw/B4DPZenY/S&#10;Qv2CK78IUVHFNMfYOeXeni9L3+03PhpcLBbRDJfNML/SW8MDeOA5DNpz+8Ks6cfT42Q/wnnn2OzN&#10;UHa2wVPD4uBBVnFiL7z2HcBFjaPUPyrhJXh9j1aXp2/+BwAA//8DAFBLAwQUAAYACAAAACEAJyW+&#10;bOUAAAAQAQAADwAAAGRycy9kb3ducmV2LnhtbExPTUvEMBC9C/6HMII3N+26rbXbdBFlQQURu7vg&#10;MW1iW00mpclu6793POllmOG9eR/FZraGnfToe4cC4kUETGPjVI+tgP1ue5UB80GiksahFvCtPWzK&#10;87NC5spN+KZPVWgZiaDPpYAuhCHn3DedttIv3KCRsA83WhnoHFuuRjmRuDV8GUUpt7JHcujkoO87&#10;3XxVRytg3td4kBO+JM/149O7qdLP7WsqxOXF/LCmcbcGFvQc/j7gtwPlh5KC1e6IyjMjIFllK6IK&#10;uI7TBBgxbpcZLTVBcXQDvCz4/yLlDwAAAP//AwBQSwECLQAUAAYACAAAACEAtoM4kv4AAADhAQAA&#10;EwAAAAAAAAAAAAAAAAAAAAAAW0NvbnRlbnRfVHlwZXNdLnhtbFBLAQItABQABgAIAAAAIQA4/SH/&#10;1gAAAJQBAAALAAAAAAAAAAAAAAAAAC8BAABfcmVscy8ucmVsc1BLAQItABQABgAIAAAAIQB/+2nr&#10;ewIAAEIFAAAOAAAAAAAAAAAAAAAAAC4CAABkcnMvZTJvRG9jLnhtbFBLAQItABQABgAIAAAAIQAn&#10;Jb5s5QAAABABAAAPAAAAAAAAAAAAAAAAANUEAABkcnMvZG93bnJldi54bWxQSwUGAAAAAAQABADz&#10;AAAA5wUAAAAA&#10;" adj="6300,24300" filled="f" strokecolor="#0a121c [484]" strokeweight="2pt">
                <v:textbox>
                  <w:txbxContent>
                    <w:p w14:paraId="1885B30B" w14:textId="77777777" w:rsidR="000C48E9" w:rsidRPr="006C01C7" w:rsidRDefault="000C48E9" w:rsidP="000C48E9">
                      <w:pPr>
                        <w:spacing w:after="0"/>
                        <w:ind w:right="29"/>
                        <w:jc w:val="both"/>
                        <w:rPr>
                          <w:color w:val="000000" w:themeColor="text1"/>
                        </w:rPr>
                      </w:pPr>
                      <w:r w:rsidRPr="006C01C7">
                        <w:rPr>
                          <w:color w:val="000000" w:themeColor="text1"/>
                        </w:rPr>
                        <w:t xml:space="preserve">Die Arbeitszufriedenheit und das Gefühl der Selbstwirksamkeit </w:t>
                      </w:r>
                      <w:r>
                        <w:rPr>
                          <w:color w:val="000000" w:themeColor="text1"/>
                        </w:rPr>
                        <w:t>werden</w:t>
                      </w:r>
                      <w:r w:rsidRPr="006C01C7">
                        <w:rPr>
                          <w:color w:val="000000" w:themeColor="text1"/>
                        </w:rPr>
                        <w:t xml:space="preserve"> durch die Arbeit mit KI-Systemen laut einer Studie positiv beeinflusst. [2]</w:t>
                      </w:r>
                    </w:p>
                    <w:p w14:paraId="5C327E24" w14:textId="77777777" w:rsidR="000C48E9" w:rsidRPr="006C01C7" w:rsidRDefault="000C48E9" w:rsidP="000C48E9">
                      <w:pPr>
                        <w:ind w:right="29"/>
                        <w:rPr>
                          <w:color w:val="000000" w:themeColor="text1"/>
                        </w:rPr>
                      </w:pPr>
                    </w:p>
                    <w:p w14:paraId="181E206B" w14:textId="77777777" w:rsidR="000C48E9" w:rsidRPr="006C01C7" w:rsidRDefault="000C48E9" w:rsidP="000C48E9">
                      <w:pPr>
                        <w:jc w:val="center"/>
                        <w:rPr>
                          <w:color w:val="000000" w:themeColor="text1"/>
                        </w:rPr>
                      </w:pPr>
                    </w:p>
                  </w:txbxContent>
                </v:textbox>
              </v:shape>
            </w:pict>
          </mc:Fallback>
        </mc:AlternateContent>
      </w:r>
      <w:r w:rsidR="00E51C4A">
        <w:rPr>
          <w:b/>
          <w:bCs/>
          <w:noProof/>
        </w:rPr>
        <mc:AlternateContent>
          <mc:Choice Requires="wps">
            <w:drawing>
              <wp:anchor distT="0" distB="0" distL="114300" distR="114300" simplePos="0" relativeHeight="251658246" behindDoc="0" locked="0" layoutInCell="1" allowOverlap="1" wp14:anchorId="322DB6A0" wp14:editId="4380357F">
                <wp:simplePos x="0" y="0"/>
                <wp:positionH relativeFrom="column">
                  <wp:posOffset>-424815</wp:posOffset>
                </wp:positionH>
                <wp:positionV relativeFrom="paragraph">
                  <wp:posOffset>4415154</wp:posOffset>
                </wp:positionV>
                <wp:extent cx="2952750" cy="2124075"/>
                <wp:effectExtent l="0" t="0" r="19050" b="295275"/>
                <wp:wrapNone/>
                <wp:docPr id="531232253" name="Abgerundete rechteckige Legende 1"/>
                <wp:cNvGraphicFramePr/>
                <a:graphic xmlns:a="http://schemas.openxmlformats.org/drawingml/2006/main">
                  <a:graphicData uri="http://schemas.microsoft.com/office/word/2010/wordprocessingShape">
                    <wps:wsp>
                      <wps:cNvSpPr/>
                      <wps:spPr>
                        <a:xfrm>
                          <a:off x="0" y="0"/>
                          <a:ext cx="2952750" cy="212407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399B6C9F" w14:textId="6928D615" w:rsidR="000C48E9" w:rsidRPr="006C01C7" w:rsidRDefault="00E51C4A" w:rsidP="000C48E9">
                            <w:pPr>
                              <w:spacing w:after="0"/>
                              <w:ind w:right="27"/>
                              <w:jc w:val="both"/>
                              <w:rPr>
                                <w:color w:val="000000" w:themeColor="text1"/>
                              </w:rPr>
                            </w:pPr>
                            <w:r>
                              <w:rPr>
                                <w:color w:val="000000" w:themeColor="text1"/>
                              </w:rPr>
                              <w:t>„</w:t>
                            </w:r>
                            <w:r w:rsidR="000C48E9" w:rsidRPr="00E51C4A">
                              <w:rPr>
                                <w:i/>
                                <w:color w:val="000000" w:themeColor="text1"/>
                              </w:rPr>
                              <w:t xml:space="preserve">Durch den Einsatz von </w:t>
                            </w:r>
                            <w:proofErr w:type="spellStart"/>
                            <w:r w:rsidR="000C48E9" w:rsidRPr="00E51C4A">
                              <w:rPr>
                                <w:i/>
                                <w:color w:val="000000" w:themeColor="text1"/>
                              </w:rPr>
                              <w:t>ChatGPT</w:t>
                            </w:r>
                            <w:proofErr w:type="spellEnd"/>
                            <w:r w:rsidR="000C48E9" w:rsidRPr="00E51C4A">
                              <w:rPr>
                                <w:i/>
                                <w:color w:val="000000" w:themeColor="text1"/>
                              </w:rPr>
                              <w:t xml:space="preserve"> bei Schreibaufgaben </w:t>
                            </w:r>
                            <w:r>
                              <w:rPr>
                                <w:i/>
                                <w:color w:val="000000" w:themeColor="text1"/>
                              </w:rPr>
                              <w:t>[</w:t>
                            </w:r>
                            <w:r w:rsidR="000C48E9" w:rsidRPr="00E51C4A">
                              <w:rPr>
                                <w:i/>
                                <w:color w:val="000000" w:themeColor="text1"/>
                              </w:rPr>
                              <w:t>lässt sich</w:t>
                            </w:r>
                            <w:r>
                              <w:rPr>
                                <w:i/>
                                <w:color w:val="000000" w:themeColor="text1"/>
                              </w:rPr>
                              <w:t>]</w:t>
                            </w:r>
                            <w:r w:rsidR="000C48E9" w:rsidRPr="00E51C4A">
                              <w:rPr>
                                <w:i/>
                                <w:color w:val="000000" w:themeColor="text1"/>
                              </w:rPr>
                              <w:t xml:space="preserve"> nicht nur die Arbeitsqualität steigern und der Zeitaufwand verringern, </w:t>
                            </w:r>
                            <w:r>
                              <w:rPr>
                                <w:i/>
                                <w:color w:val="000000" w:themeColor="text1"/>
                              </w:rPr>
                              <w:t>[</w:t>
                            </w:r>
                            <w:r w:rsidR="000C48E9" w:rsidRPr="00E51C4A">
                              <w:rPr>
                                <w:i/>
                                <w:color w:val="000000" w:themeColor="text1"/>
                              </w:rPr>
                              <w:t>sondern</w:t>
                            </w:r>
                            <w:r>
                              <w:rPr>
                                <w:i/>
                                <w:color w:val="000000" w:themeColor="text1"/>
                              </w:rPr>
                              <w:t>]</w:t>
                            </w:r>
                            <w:r w:rsidR="000C48E9" w:rsidRPr="006C01C7">
                              <w:rPr>
                                <w:color w:val="000000" w:themeColor="text1"/>
                              </w:rPr>
                              <w:t xml:space="preserve"> </w:t>
                            </w:r>
                            <w:r w:rsidR="000C48E9" w:rsidRPr="00E51C4A">
                              <w:rPr>
                                <w:i/>
                                <w:color w:val="000000" w:themeColor="text1"/>
                              </w:rPr>
                              <w:t>es verbessern sich auch die Fähigkeiten der Mitarbeitenden so, dass geringer qualifizierte Personen bessere Ergebnisse erzielen können und die Ungleichheit zwischen den Mitarbeitenden abnimmt.</w:t>
                            </w:r>
                            <w:r w:rsidRPr="00E51C4A">
                              <w:rPr>
                                <w:i/>
                                <w:color w:val="000000" w:themeColor="text1"/>
                              </w:rPr>
                              <w:t>“</w:t>
                            </w:r>
                            <w:r w:rsidR="000C48E9" w:rsidRPr="006C01C7">
                              <w:rPr>
                                <w:color w:val="000000" w:themeColor="text1"/>
                              </w:rPr>
                              <w:t xml:space="preserve"> [2]</w:t>
                            </w:r>
                          </w:p>
                          <w:p w14:paraId="1AA2EEEC" w14:textId="77777777" w:rsidR="000C48E9" w:rsidRPr="006C01C7" w:rsidRDefault="000C48E9" w:rsidP="000C48E9">
                            <w:pPr>
                              <w:ind w:right="27"/>
                              <w:rPr>
                                <w:color w:val="000000" w:themeColor="text1"/>
                              </w:rPr>
                            </w:pPr>
                          </w:p>
                          <w:p w14:paraId="77B4A16F"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322DB6A0" id="_x0000_s1029" type="#_x0000_t62" style="position:absolute;margin-left:-33.45pt;margin-top:347.65pt;width:232.5pt;height:167.2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sblSfAIAAEIFAAAOAAAAZHJzL2Uyb0RvYy54bWysVEtv2zAMvg/YfxB0X/xYsrZBnSJIkWFA&#10;0QZth54VWYoNyKImKbGzXz9KdpyiLXYYdrElPj6SH0ld33SNIgdhXQ26oNkkpURoDmWtdwX9+bz+&#10;ckmJ80yXTIEWBT0KR28Wnz9dt2YucqhAlcISBNFu3pqCVt6beZI4XomGuQkYoVEpwTbM49XuktKy&#10;FtEbleRp+i1pwZbGAhfOofS2V9JFxJdScP8gpROeqIJibj5+bfxuwzdZXLP5zjJT1XxIg/1DFg2r&#10;NQYdoW6ZZ2Rv63dQTc0tOJB+wqFJQMqai1gDVpOlb6p5qpgRsRYkx5mRJvf/YPn94clsLNLQGjd3&#10;eAxVdNI24Y/5kS6SdRzJEp0nHIX51Sy/mCGnHHV5lk/Ti1mgMzm7G+v8dwENCYeCtqLciUfY6/IR&#10;+7JiSsHeR9bY4c753vfkE8JrWNdKBfk5uXjyRyWCgdKPQpK6DOlEoDg3YqUsOTDsOONcaJ/1qoqV&#10;ohdnszSNrcdcR4+YeQQMyBIDj9gDQJjJ99h92oN9cBVx7Ebn9G+J9c6jR4wM2o/OTa3BfgSgsKoh&#10;cm9/IqmnJrDku22H3BT0a7AMki2Ux40lFvo1cIava+zMHXN+wyzOPXYTd9k/4EcqaAsKw4mSCuzv&#10;j+TBHscRtZS0uEcFdb/2zApK1A+Ng3qVTadh8eJlOrvI8WJfa7avNXrfrAAbl+GrYXg8BnuvTkdp&#10;oXnBlV+GqKhimmPsgnJvT5eV7/cbHw0ulstohstmmL/TT4YH8MBzGLTn7oVZM4ynx8m+h9POsfmb&#10;oextg6eG5d6DrOPEnnkdOoCLGkdpeFTCS/D6Hq3OT9/iDwAAAP//AwBQSwMEFAAGAAgAAAAhAEom&#10;Ox/iAAAADAEAAA8AAABkcnMvZG93bnJldi54bWxMj1FLwzAUhd8F/0O4gm9buo2FtjYdIgxUELFO&#10;8DFtrm01uSlNttZ/v/g0Hy/n45zvFrvZGnbC0feOJKyWCTCkxumeWgmH9/0iBeaDIq2MI5Twix52&#10;5fVVoXLtJnrDUxVaFkvI50pCF8KQc+6bDq3ySzcgxezLjVaFeI4t16OaYrk1fJ0kglvVU1zo1IAP&#10;HTY/1dFKmA81faiJXrbP9ePTp6nE9/5VSHl7M9/fAQs4hwsMf/pRHcroVLsjac+MhIUQWUQliGy7&#10;ARaJTZaugNURTdZZCrws+P8nyjMAAAD//wMAUEsBAi0AFAAGAAgAAAAhALaDOJL+AAAA4QEAABMA&#10;AAAAAAAAAAAAAAAAAAAAAFtDb250ZW50X1R5cGVzXS54bWxQSwECLQAUAAYACAAAACEAOP0h/9YA&#10;AACUAQAACwAAAAAAAAAAAAAAAAAvAQAAX3JlbHMvLnJlbHNQSwECLQAUAAYACAAAACEAvLG5UnwC&#10;AABCBQAADgAAAAAAAAAAAAAAAAAuAgAAZHJzL2Uyb0RvYy54bWxQSwECLQAUAAYACAAAACEASiY7&#10;H+IAAAAMAQAADwAAAAAAAAAAAAAAAADWBAAAZHJzL2Rvd25yZXYueG1sUEsFBgAAAAAEAAQA8wAA&#10;AOUFAAAAAA==&#10;" adj="6300,24300" filled="f" strokecolor="#0a121c [484]" strokeweight="2pt">
                <v:textbox>
                  <w:txbxContent>
                    <w:p w14:paraId="399B6C9F" w14:textId="6928D615" w:rsidR="000C48E9" w:rsidRPr="006C01C7" w:rsidRDefault="00E51C4A" w:rsidP="000C48E9">
                      <w:pPr>
                        <w:spacing w:after="0"/>
                        <w:ind w:right="27"/>
                        <w:jc w:val="both"/>
                        <w:rPr>
                          <w:color w:val="000000" w:themeColor="text1"/>
                        </w:rPr>
                      </w:pPr>
                      <w:r>
                        <w:rPr>
                          <w:color w:val="000000" w:themeColor="text1"/>
                        </w:rPr>
                        <w:t>„</w:t>
                      </w:r>
                      <w:r w:rsidR="000C48E9" w:rsidRPr="00E51C4A">
                        <w:rPr>
                          <w:i/>
                          <w:color w:val="000000" w:themeColor="text1"/>
                        </w:rPr>
                        <w:t xml:space="preserve">Durch den Einsatz von </w:t>
                      </w:r>
                      <w:proofErr w:type="spellStart"/>
                      <w:r w:rsidR="000C48E9" w:rsidRPr="00E51C4A">
                        <w:rPr>
                          <w:i/>
                          <w:color w:val="000000" w:themeColor="text1"/>
                        </w:rPr>
                        <w:t>ChatGPT</w:t>
                      </w:r>
                      <w:proofErr w:type="spellEnd"/>
                      <w:r w:rsidR="000C48E9" w:rsidRPr="00E51C4A">
                        <w:rPr>
                          <w:i/>
                          <w:color w:val="000000" w:themeColor="text1"/>
                        </w:rPr>
                        <w:t xml:space="preserve"> bei Schreibaufgaben </w:t>
                      </w:r>
                      <w:r>
                        <w:rPr>
                          <w:i/>
                          <w:color w:val="000000" w:themeColor="text1"/>
                        </w:rPr>
                        <w:t>[</w:t>
                      </w:r>
                      <w:r w:rsidR="000C48E9" w:rsidRPr="00E51C4A">
                        <w:rPr>
                          <w:i/>
                          <w:color w:val="000000" w:themeColor="text1"/>
                        </w:rPr>
                        <w:t>lässt sich</w:t>
                      </w:r>
                      <w:r>
                        <w:rPr>
                          <w:i/>
                          <w:color w:val="000000" w:themeColor="text1"/>
                        </w:rPr>
                        <w:t>]</w:t>
                      </w:r>
                      <w:r w:rsidR="000C48E9" w:rsidRPr="00E51C4A">
                        <w:rPr>
                          <w:i/>
                          <w:color w:val="000000" w:themeColor="text1"/>
                        </w:rPr>
                        <w:t xml:space="preserve"> nicht nur die Arbeitsqualität steigern und der Zeitaufwand verringern, </w:t>
                      </w:r>
                      <w:r>
                        <w:rPr>
                          <w:i/>
                          <w:color w:val="000000" w:themeColor="text1"/>
                        </w:rPr>
                        <w:t>[</w:t>
                      </w:r>
                      <w:r w:rsidR="000C48E9" w:rsidRPr="00E51C4A">
                        <w:rPr>
                          <w:i/>
                          <w:color w:val="000000" w:themeColor="text1"/>
                        </w:rPr>
                        <w:t>sondern</w:t>
                      </w:r>
                      <w:r>
                        <w:rPr>
                          <w:i/>
                          <w:color w:val="000000" w:themeColor="text1"/>
                        </w:rPr>
                        <w:t>]</w:t>
                      </w:r>
                      <w:r w:rsidR="000C48E9" w:rsidRPr="006C01C7">
                        <w:rPr>
                          <w:color w:val="000000" w:themeColor="text1"/>
                        </w:rPr>
                        <w:t xml:space="preserve"> </w:t>
                      </w:r>
                      <w:r w:rsidR="000C48E9" w:rsidRPr="00E51C4A">
                        <w:rPr>
                          <w:i/>
                          <w:color w:val="000000" w:themeColor="text1"/>
                        </w:rPr>
                        <w:t>es verbessern sich auch die Fähigkeiten der Mitarbeitenden so, dass geringer qualifizierte Personen bessere Ergebnisse erzielen können und die Ungleichheit zwischen den Mitarbeitenden abnimmt.</w:t>
                      </w:r>
                      <w:r w:rsidRPr="00E51C4A">
                        <w:rPr>
                          <w:i/>
                          <w:color w:val="000000" w:themeColor="text1"/>
                        </w:rPr>
                        <w:t>“</w:t>
                      </w:r>
                      <w:r w:rsidR="000C48E9" w:rsidRPr="006C01C7">
                        <w:rPr>
                          <w:color w:val="000000" w:themeColor="text1"/>
                        </w:rPr>
                        <w:t xml:space="preserve"> [2]</w:t>
                      </w:r>
                    </w:p>
                    <w:p w14:paraId="1AA2EEEC" w14:textId="77777777" w:rsidR="000C48E9" w:rsidRPr="006C01C7" w:rsidRDefault="000C48E9" w:rsidP="000C48E9">
                      <w:pPr>
                        <w:ind w:right="27"/>
                        <w:rPr>
                          <w:color w:val="000000" w:themeColor="text1"/>
                        </w:rPr>
                      </w:pPr>
                    </w:p>
                    <w:p w14:paraId="77B4A16F" w14:textId="77777777" w:rsidR="000C48E9" w:rsidRPr="006C01C7" w:rsidRDefault="000C48E9" w:rsidP="000C48E9">
                      <w:pPr>
                        <w:jc w:val="center"/>
                        <w:rPr>
                          <w:color w:val="000000" w:themeColor="text1"/>
                        </w:rPr>
                      </w:pPr>
                    </w:p>
                  </w:txbxContent>
                </v:textbox>
              </v:shape>
            </w:pict>
          </mc:Fallback>
        </mc:AlternateContent>
      </w:r>
      <w:r w:rsidR="00E51C4A">
        <w:rPr>
          <w:b/>
          <w:bCs/>
          <w:noProof/>
        </w:rPr>
        <mc:AlternateContent>
          <mc:Choice Requires="wps">
            <w:drawing>
              <wp:anchor distT="0" distB="0" distL="114300" distR="114300" simplePos="0" relativeHeight="251658243" behindDoc="0" locked="0" layoutInCell="1" allowOverlap="1" wp14:anchorId="68CAC7DB" wp14:editId="546C1ADE">
                <wp:simplePos x="0" y="0"/>
                <wp:positionH relativeFrom="column">
                  <wp:posOffset>-491491</wp:posOffset>
                </wp:positionH>
                <wp:positionV relativeFrom="paragraph">
                  <wp:posOffset>2005330</wp:posOffset>
                </wp:positionV>
                <wp:extent cx="2828925" cy="1876425"/>
                <wp:effectExtent l="0" t="0" r="28575" b="276225"/>
                <wp:wrapNone/>
                <wp:docPr id="1511310649" name="Abgerundete rechteckige Legende 1"/>
                <wp:cNvGraphicFramePr/>
                <a:graphic xmlns:a="http://schemas.openxmlformats.org/drawingml/2006/main">
                  <a:graphicData uri="http://schemas.microsoft.com/office/word/2010/wordprocessingShape">
                    <wps:wsp>
                      <wps:cNvSpPr/>
                      <wps:spPr>
                        <a:xfrm>
                          <a:off x="0" y="0"/>
                          <a:ext cx="2828925" cy="18764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4EA8918C" w14:textId="67BE1259" w:rsidR="000C48E9" w:rsidRPr="006C01C7" w:rsidRDefault="00E51C4A" w:rsidP="000C48E9">
                            <w:pPr>
                              <w:spacing w:after="0"/>
                              <w:ind w:right="69"/>
                              <w:jc w:val="both"/>
                              <w:rPr>
                                <w:color w:val="000000" w:themeColor="text1"/>
                              </w:rPr>
                            </w:pPr>
                            <w:r w:rsidRPr="00E51C4A">
                              <w:rPr>
                                <w:i/>
                                <w:color w:val="000000" w:themeColor="text1"/>
                              </w:rPr>
                              <w:t>„</w:t>
                            </w:r>
                            <w:r w:rsidR="000C48E9" w:rsidRPr="00E51C4A">
                              <w:rPr>
                                <w:i/>
                                <w:color w:val="000000" w:themeColor="text1"/>
                              </w:rPr>
                              <w:t>Eine Rolle spielen hier sicher Kosten-Nutzen-Abwägungen der Unternehmen: Dem möglichen Innovations- und Einsparpotenzial stehen die für manche Anwendungsgebiete noch sehr hohen Kosten für die Entwicklung und Implementierung der oftmals spezifischen KI-Lösungen gegenüber</w:t>
                            </w:r>
                            <w:r w:rsidR="000C48E9" w:rsidRPr="006C01C7">
                              <w:rPr>
                                <w:color w:val="000000" w:themeColor="text1"/>
                              </w:rPr>
                              <w:t>.</w:t>
                            </w:r>
                            <w:r>
                              <w:rPr>
                                <w:color w:val="000000" w:themeColor="text1"/>
                              </w:rPr>
                              <w:t>“</w:t>
                            </w:r>
                            <w:r w:rsidR="000C48E9" w:rsidRPr="006C01C7">
                              <w:rPr>
                                <w:color w:val="000000" w:themeColor="text1"/>
                              </w:rPr>
                              <w:t xml:space="preserve">  [2]</w:t>
                            </w:r>
                          </w:p>
                          <w:p w14:paraId="33E4860C"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68CAC7DB" id="_x0000_s1033" type="#_x0000_t62" style="position:absolute;margin-left:-38.7pt;margin-top:157.9pt;width:222.75pt;height:147.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v713eAIAAEIFAAAOAAAAZHJzL2Uyb0RvYy54bWysVFtr2zAUfh/sPwi9L7ZD0qahTgkpHYPQ&#10;hrSjz4osxQZZR5OU2Nmv35HsOKUtexh7sc/1O3fd3rW1IkdhXQU6p9kopURoDkWl9zn9+fLwbUaJ&#10;80wXTIEWOT0JR+8WX7/cNmYuxlCCKoQlCKLdvDE5Lb038yRxvBQ1cyMwQqNSgq2ZR9buk8KyBtFr&#10;lYzT9CppwBbGAhfOofS+U9JFxJdScP8kpROeqJxibj5+bfzuwjdZ3LL53jJTVrxPg/1DFjWrNAYd&#10;oO6ZZ+Rgqw9QdcUtOJB+xKFOQMqKi1gDVpOl76p5LpkRsRZsjjNDm9z/g+WPx2ezsdiGxri5QzJU&#10;0Upbhz/mR9rYrNPQLNF6wlE4no1nN+MpJRx12ez6aoIM4iQXd2Od/y6gJoHIaSOKvdjCQRdbnMuK&#10;KQUHH7vGjmvnO9+zTwiv4aFSKsgvyUXKn5QIBkpvhSRVEdKJQHFvxEpZcmQ4cca50D7rVCUrRCfO&#10;pmkaR4+5Dh4x8wgYkCUGHrB7gLCTH7G7tHv74Cri2g3O6d8S65wHjxgZtB+c60qD/QxAYVV95M7+&#10;3KSuNaFLvt212JucToJlkOygOG0ssdCdgTP8ocLJrJnzG2Zx7/FC8Jb9E36kgian0FOUlGB/fyYP&#10;9riOqKWkwTvKqft1YFZQon5oXNSbbDIJhxeZyfR6jIx9q9m91ehDvQIcXIavhuGRDPZenUlpoX7F&#10;k1+GqKhimmPsnHJvz8zKd/eNjwYXy2U0w2MzzK/1s+EBPPQ5LNpL+8qs6dfT42Y/wvnm2PzdUna2&#10;wVPD8uBBVnFjL33tJ4CHGlepf1TCS/CWj1aXp2/xBwAA//8DAFBLAwQUAAYACAAAACEA01g+fOYA&#10;AAAQAQAADwAAAGRycy9kb3ducmV2LnhtbEyPQUvEMBCF74L/IYzgbTeNdbNLt+kiyoIKItYVPKZt&#10;bKvJpDTZbf33jie9DAzz3pv35bvZWXYyY+g9KhDLBJjB2jc9tgoOr/vFBliIGhttPRoF3ybArjg/&#10;y3XW+AlfzKmMLaMQDJlW0MU4ZJyHujNOh6UfDNLtw49OR1rHljejnijcWX6VJJI73SN96PRgbjtT&#10;f5VHp2A+VPimJ3xaPVb3D++2lJ/7Z6nU5cV8t6VxswUWzRz/HPDLQP2hoGKVP2ITmFWwWK+vSaog&#10;FSsCIUUqNwJYpUAKkQIvcv4fpPgBAAD//wMAUEsBAi0AFAAGAAgAAAAhALaDOJL+AAAA4QEAABMA&#10;AAAAAAAAAAAAAAAAAAAAAFtDb250ZW50X1R5cGVzXS54bWxQSwECLQAUAAYACAAAACEAOP0h/9YA&#10;AACUAQAACwAAAAAAAAAAAAAAAAAvAQAAX3JlbHMvLnJlbHNQSwECLQAUAAYACAAAACEAhL+9d3gC&#10;AABCBQAADgAAAAAAAAAAAAAAAAAuAgAAZHJzL2Uyb0RvYy54bWxQSwECLQAUAAYACAAAACEA01g+&#10;fOYAAAAQAQAADwAAAAAAAAAAAAAAAADSBAAAZHJzL2Rvd25yZXYueG1sUEsFBgAAAAAEAAQA8wAA&#10;AOUFAAAAAA==&#10;" adj="6300,24300" filled="f" strokecolor="#0a121c [484]" strokeweight="2pt">
                <v:textbox>
                  <w:txbxContent>
                    <w:p w14:paraId="4EA8918C" w14:textId="67BE1259" w:rsidR="000C48E9" w:rsidRPr="006C01C7" w:rsidRDefault="00E51C4A" w:rsidP="000C48E9">
                      <w:pPr>
                        <w:spacing w:after="0"/>
                        <w:ind w:right="69"/>
                        <w:jc w:val="both"/>
                        <w:rPr>
                          <w:color w:val="000000" w:themeColor="text1"/>
                        </w:rPr>
                      </w:pPr>
                      <w:r w:rsidRPr="00E51C4A">
                        <w:rPr>
                          <w:i/>
                          <w:color w:val="000000" w:themeColor="text1"/>
                        </w:rPr>
                        <w:t>„</w:t>
                      </w:r>
                      <w:r w:rsidR="000C48E9" w:rsidRPr="00E51C4A">
                        <w:rPr>
                          <w:i/>
                          <w:color w:val="000000" w:themeColor="text1"/>
                        </w:rPr>
                        <w:t>Eine Rolle spielen hier sicher Kosten-Nutzen-Abwägungen der Unternehmen: Dem möglichen Innovations- und Einsparpotenzial stehen die für manche Anwendungsgebiete noch sehr hohen Kosten für die Entwicklung und Implementierung der oftmals spezifischen KI-Lösungen gegenüber</w:t>
                      </w:r>
                      <w:r w:rsidR="000C48E9" w:rsidRPr="006C01C7">
                        <w:rPr>
                          <w:color w:val="000000" w:themeColor="text1"/>
                        </w:rPr>
                        <w:t>.</w:t>
                      </w:r>
                      <w:r>
                        <w:rPr>
                          <w:color w:val="000000" w:themeColor="text1"/>
                        </w:rPr>
                        <w:t>“</w:t>
                      </w:r>
                      <w:r w:rsidR="000C48E9" w:rsidRPr="006C01C7">
                        <w:rPr>
                          <w:color w:val="000000" w:themeColor="text1"/>
                        </w:rPr>
                        <w:t xml:space="preserve">  [2]</w:t>
                      </w:r>
                    </w:p>
                    <w:p w14:paraId="33E4860C" w14:textId="77777777" w:rsidR="000C48E9" w:rsidRPr="006C01C7" w:rsidRDefault="000C48E9" w:rsidP="000C48E9">
                      <w:pPr>
                        <w:jc w:val="center"/>
                        <w:rPr>
                          <w:color w:val="000000" w:themeColor="text1"/>
                        </w:rPr>
                      </w:pPr>
                    </w:p>
                  </w:txbxContent>
                </v:textbox>
              </v:shape>
            </w:pict>
          </mc:Fallback>
        </mc:AlternateContent>
      </w:r>
      <w:r w:rsidR="000C48E9">
        <w:rPr>
          <w:b/>
          <w:bCs/>
          <w:noProof/>
        </w:rPr>
        <mc:AlternateContent>
          <mc:Choice Requires="wps">
            <w:drawing>
              <wp:anchor distT="0" distB="0" distL="114300" distR="114300" simplePos="0" relativeHeight="251658248" behindDoc="0" locked="0" layoutInCell="1" allowOverlap="1" wp14:anchorId="4449ADDE" wp14:editId="13978CC0">
                <wp:simplePos x="0" y="0"/>
                <wp:positionH relativeFrom="column">
                  <wp:posOffset>-234315</wp:posOffset>
                </wp:positionH>
                <wp:positionV relativeFrom="paragraph">
                  <wp:posOffset>7101205</wp:posOffset>
                </wp:positionV>
                <wp:extent cx="2571750" cy="1638300"/>
                <wp:effectExtent l="0" t="0" r="19050" b="228600"/>
                <wp:wrapNone/>
                <wp:docPr id="1170388879" name="Abgerundete rechteckige Legende 1"/>
                <wp:cNvGraphicFramePr/>
                <a:graphic xmlns:a="http://schemas.openxmlformats.org/drawingml/2006/main">
                  <a:graphicData uri="http://schemas.microsoft.com/office/word/2010/wordprocessingShape">
                    <wps:wsp>
                      <wps:cNvSpPr/>
                      <wps:spPr>
                        <a:xfrm>
                          <a:off x="0" y="0"/>
                          <a:ext cx="2571750" cy="163830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315050C" w14:textId="77777777" w:rsidR="000C48E9" w:rsidRPr="00923FA3" w:rsidRDefault="000C48E9" w:rsidP="000C48E9">
                            <w:pPr>
                              <w:spacing w:after="0"/>
                              <w:ind w:right="65"/>
                              <w:jc w:val="both"/>
                              <w:rPr>
                                <w:color w:val="000000" w:themeColor="text1"/>
                              </w:rPr>
                            </w:pPr>
                            <w:r>
                              <w:rPr>
                                <w:color w:val="000000" w:themeColor="text1"/>
                              </w:rPr>
                              <w:t>Durch die Einführung von KI-Systemen</w:t>
                            </w:r>
                            <w:r w:rsidRPr="00923FA3">
                              <w:rPr>
                                <w:color w:val="000000" w:themeColor="text1"/>
                              </w:rPr>
                              <w:t xml:space="preserve"> besteht die Gefahr, dass Arbeit weiter verdichtet wird und Arbeitnehmende weniger Kontrolle ausüben, stattdessen ihrerseits weitreichend kontrolliert werden können und stärker belastet sind. [2]</w:t>
                            </w:r>
                          </w:p>
                          <w:p w14:paraId="586F61B1" w14:textId="77777777" w:rsidR="000C48E9" w:rsidRPr="00923FA3" w:rsidRDefault="000C48E9" w:rsidP="000C48E9">
                            <w:pPr>
                              <w:ind w:right="65"/>
                              <w:rPr>
                                <w:color w:val="000000" w:themeColor="text1"/>
                              </w:rPr>
                            </w:pPr>
                          </w:p>
                          <w:p w14:paraId="4403B651" w14:textId="77777777" w:rsidR="000C48E9" w:rsidRPr="00923FA3"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4449ADDE" id="_x0000_s1034" type="#_x0000_t62" style="position:absolute;margin-left:-18.45pt;margin-top:559.15pt;width:202.5pt;height:129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DcwxegIAAEIFAAAOAAAAZHJzL2Uyb0RvYy54bWysVE1v2zAMvQ/YfxB0X22nTZMGdYogRYcB&#10;QRukHXpWZCk2IIuapMTOfv0o2XGKtthh2MWW+PFIPpK6vWtrRQ7Cugp0TrOLlBKhORSV3uX058vD&#10;tyklzjNdMAVa5PQoHL2bf/1y25iZGEEJqhCWIIh2s8bktPTezJLE8VLUzF2AERqVEmzNPF7tLiks&#10;axC9VskoTa+TBmxhLHDhHErvOyWdR3wpBfdPUjrhicop5ubj18bvNnyT+S2b7SwzZcX7NNg/ZFGz&#10;SmPQAeqeeUb2tvoAVVfcggPpLzjUCUhZcRFrwGqy9F01zyUzItaC5Dgz0OT+Hyx/PDybtUUaGuNm&#10;Do+hilbaOvwxP9JGso4DWaL1hKNwNJ5kkzFyylGXXV9OL9NIZ3J2N9b57wJqEg45bUSxExvY62KD&#10;fVkypWDvI2vssHIec0Dfk08Ir+GhUirIz8nFkz8qEQyU3ghJqiKkE4Hi3IilsuTAsOOMc6F91qlK&#10;VohOnI3TIdfBI0aPgAFZYuABuwcIM/kRu0u7tw+uIo7d4Jz+LbHOefCIkUH7wbmuNNjPABRW1Ufu&#10;7E8kddQElny7bZGbnE6DZZBsoTiuLbHQrYEz/KHCzqyY82tmce6xm7jL/gk/UkGTU+hPlJRgf38m&#10;D/Y4jqilpME9yqn7tWdWUKJ+aBzUm+zqKixevFyNJyO82Lea7VuN3tdLwMZl+GoYHo/B3qvTUVqo&#10;X3HlFyEqqpjmGDun3NvTZem7/cZHg4vFIprhshnmV/rZ8AAeeA6D9tK+Mmv68fQ42Y9w2jk2ezeU&#10;nW3w1LDYe5BVnNgzr30HcFHjKPWPSngJ3t6j1fnpm/8BAAD//wMAUEsDBBQABgAIAAAAIQAt3mv9&#10;4gAAAA0BAAAPAAAAZHJzL2Rvd25yZXYueG1sTI/BSsQwEIbvgu8QRvC2m9ZirN2miwgLKohYV9hj&#10;2sS2mkxKk93Wt3c86XHm//jnm3K7OMtOZgqDRwnpOgFmsPV6wE7C/m23yoGFqFAr69FI+DYBttX5&#10;WakK7Wd8Nac6doxKMBRKQh/jWHAe2t44FdZ+NEjZh5+cijROHdeTmqncWX6VJII7NSBd6NVo7nvT&#10;ftVHJ2HZN/iuZny+fmoeHg+2Fp+7FyHl5cVytwEWzRL/YPjVJ3WoyKnxR9SBWQmrTNwSSkGa5hkw&#10;QjKRp8AaWmU3IgNelfz/F9UPAAAA//8DAFBLAQItABQABgAIAAAAIQC2gziS/gAAAOEBAAATAAAA&#10;AAAAAAAAAAAAAAAAAABbQ29udGVudF9UeXBlc10ueG1sUEsBAi0AFAAGAAgAAAAhADj9If/WAAAA&#10;lAEAAAsAAAAAAAAAAAAAAAAALwEAAF9yZWxzLy5yZWxzUEsBAi0AFAAGAAgAAAAhADgNzDF6AgAA&#10;QgUAAA4AAAAAAAAAAAAAAAAALgIAAGRycy9lMm9Eb2MueG1sUEsBAi0AFAAGAAgAAAAhAC3ea/3i&#10;AAAADQEAAA8AAAAAAAAAAAAAAAAA1AQAAGRycy9kb3ducmV2LnhtbFBLBQYAAAAABAAEAPMAAADj&#10;BQAAAAA=&#10;" adj="6300,24300" filled="f" strokecolor="#0a121c [484]" strokeweight="2pt">
                <v:textbox>
                  <w:txbxContent>
                    <w:p w14:paraId="0315050C" w14:textId="77777777" w:rsidR="000C48E9" w:rsidRPr="00923FA3" w:rsidRDefault="000C48E9" w:rsidP="000C48E9">
                      <w:pPr>
                        <w:spacing w:after="0"/>
                        <w:ind w:right="65"/>
                        <w:jc w:val="both"/>
                        <w:rPr>
                          <w:color w:val="000000" w:themeColor="text1"/>
                        </w:rPr>
                      </w:pPr>
                      <w:r>
                        <w:rPr>
                          <w:color w:val="000000" w:themeColor="text1"/>
                        </w:rPr>
                        <w:t>Durch die Einführung von KI-Systemen</w:t>
                      </w:r>
                      <w:r w:rsidRPr="00923FA3">
                        <w:rPr>
                          <w:color w:val="000000" w:themeColor="text1"/>
                        </w:rPr>
                        <w:t xml:space="preserve"> besteht die Gefahr, dass Arbeit weiter verdichtet wird und Arbeitnehmende weniger Kontrolle ausüben, stattdessen ihrerseits weitreichend kontrolliert werden können und stärker belastet sind. [2]</w:t>
                      </w:r>
                    </w:p>
                    <w:p w14:paraId="586F61B1" w14:textId="77777777" w:rsidR="000C48E9" w:rsidRPr="00923FA3" w:rsidRDefault="000C48E9" w:rsidP="000C48E9">
                      <w:pPr>
                        <w:ind w:right="65"/>
                        <w:rPr>
                          <w:color w:val="000000" w:themeColor="text1"/>
                        </w:rPr>
                      </w:pPr>
                    </w:p>
                    <w:p w14:paraId="4403B651" w14:textId="77777777" w:rsidR="000C48E9" w:rsidRPr="00923FA3" w:rsidRDefault="000C48E9" w:rsidP="000C48E9">
                      <w:pPr>
                        <w:jc w:val="center"/>
                        <w:rPr>
                          <w:color w:val="000000" w:themeColor="text1"/>
                        </w:rPr>
                      </w:pPr>
                    </w:p>
                  </w:txbxContent>
                </v:textbox>
              </v:shape>
            </w:pict>
          </mc:Fallback>
        </mc:AlternateContent>
      </w:r>
      <w:r w:rsidR="000C48E9">
        <w:br w:type="page"/>
      </w:r>
      <w:r w:rsidR="00EC3698">
        <w:rPr>
          <w:b/>
          <w:bCs/>
          <w:noProof/>
        </w:rPr>
        <w:lastRenderedPageBreak/>
        <mc:AlternateContent>
          <mc:Choice Requires="wps">
            <w:drawing>
              <wp:anchor distT="0" distB="0" distL="114300" distR="114300" simplePos="0" relativeHeight="251658258" behindDoc="0" locked="0" layoutInCell="1" allowOverlap="1" wp14:anchorId="53B43965" wp14:editId="558C9983">
                <wp:simplePos x="0" y="0"/>
                <wp:positionH relativeFrom="column">
                  <wp:posOffset>2992755</wp:posOffset>
                </wp:positionH>
                <wp:positionV relativeFrom="paragraph">
                  <wp:posOffset>6477781</wp:posOffset>
                </wp:positionV>
                <wp:extent cx="2604976" cy="1495425"/>
                <wp:effectExtent l="0" t="0" r="24130" b="219075"/>
                <wp:wrapNone/>
                <wp:docPr id="1962602296" name="Abgerundete rechteckige Legende 1"/>
                <wp:cNvGraphicFramePr/>
                <a:graphic xmlns:a="http://schemas.openxmlformats.org/drawingml/2006/main">
                  <a:graphicData uri="http://schemas.microsoft.com/office/word/2010/wordprocessingShape">
                    <wps:wsp>
                      <wps:cNvSpPr/>
                      <wps:spPr>
                        <a:xfrm>
                          <a:off x="0" y="0"/>
                          <a:ext cx="2604976" cy="14954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4DF8F9F7" w14:textId="2E854646" w:rsidR="0005188B" w:rsidRPr="006C01C7" w:rsidRDefault="0005188B" w:rsidP="0005188B">
                            <w:pPr>
                              <w:jc w:val="both"/>
                              <w:rPr>
                                <w:color w:val="000000" w:themeColor="text1"/>
                              </w:rPr>
                            </w:pPr>
                            <w:r>
                              <w:rPr>
                                <w:rFonts w:cs="Times New Roman"/>
                                <w:color w:val="000000" w:themeColor="text1"/>
                                <w:lang w:eastAsia="de-DE"/>
                              </w:rPr>
                              <w:t xml:space="preserve">Bei der Matheolympiade der 10. Klasse erreichte GPT-4 ca. </w:t>
                            </w:r>
                            <w:r w:rsidR="00BA0707">
                              <w:rPr>
                                <w:rFonts w:cs="Times New Roman"/>
                                <w:color w:val="000000" w:themeColor="text1"/>
                                <w:lang w:eastAsia="de-DE"/>
                              </w:rPr>
                              <w:t>20</w:t>
                            </w:r>
                            <w:r>
                              <w:rPr>
                                <w:rFonts w:cs="Times New Roman"/>
                                <w:color w:val="000000" w:themeColor="text1"/>
                                <w:lang w:eastAsia="de-DE"/>
                              </w:rPr>
                              <w:t xml:space="preserve">% der Punkte und im </w:t>
                            </w:r>
                            <w:proofErr w:type="spellStart"/>
                            <w:r>
                              <w:rPr>
                                <w:rFonts w:cs="Times New Roman"/>
                                <w:color w:val="000000" w:themeColor="text1"/>
                                <w:lang w:eastAsia="de-DE"/>
                              </w:rPr>
                              <w:t>Advanced</w:t>
                            </w:r>
                            <w:proofErr w:type="spellEnd"/>
                            <w:r>
                              <w:rPr>
                                <w:rFonts w:cs="Times New Roman"/>
                                <w:color w:val="000000" w:themeColor="text1"/>
                                <w:lang w:eastAsia="de-DE"/>
                              </w:rPr>
                              <w:t xml:space="preserve"> Placement Course Englische Literatur </w:t>
                            </w:r>
                            <w:r w:rsidR="00BA0707">
                              <w:rPr>
                                <w:rFonts w:cs="Times New Roman"/>
                                <w:color w:val="000000" w:themeColor="text1"/>
                                <w:lang w:eastAsia="de-DE"/>
                              </w:rPr>
                              <w:t xml:space="preserve">war es nur besser als die schwächsten 8% der </w:t>
                            </w:r>
                            <w:proofErr w:type="spellStart"/>
                            <w:r w:rsidR="00BA0707">
                              <w:rPr>
                                <w:rFonts w:cs="Times New Roman"/>
                                <w:color w:val="000000" w:themeColor="text1"/>
                                <w:lang w:eastAsia="de-DE"/>
                              </w:rPr>
                              <w:t>Teilnehmer_innen</w:t>
                            </w:r>
                            <w:proofErr w:type="spellEnd"/>
                            <w:r w:rsidRPr="006C01C7">
                              <w:rPr>
                                <w:rFonts w:cs="Times New Roman"/>
                                <w:color w:val="000000" w:themeColor="text1"/>
                                <w:lang w:eastAsia="de-DE"/>
                              </w:rPr>
                              <w:t>. [</w:t>
                            </w:r>
                            <w:r>
                              <w:rPr>
                                <w:rFonts w:cs="Times New Roman"/>
                                <w:color w:val="000000" w:themeColor="text1"/>
                                <w:lang w:eastAsia="de-DE"/>
                              </w:rPr>
                              <w:t>3</w:t>
                            </w:r>
                            <w:r w:rsidRPr="006C01C7">
                              <w:rPr>
                                <w:rFonts w:cs="Times New Roman"/>
                                <w:color w:val="000000" w:themeColor="text1"/>
                                <w:lang w:eastAsia="de-DE"/>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53B43965" id="_x0000_s1035" type="#_x0000_t62" style="position:absolute;margin-left:235.65pt;margin-top:510.05pt;width:205.1pt;height:117.75pt;z-index:2516582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G093fAIAAEIFAAAOAAAAZHJzL2Uyb0RvYy54bWysVE1v2zAMvQ/YfxB0X20HSboEdYogRYcB&#10;QVskLXpWZCk2IIuapMTOfv0o2XGKtthh2MWW+PFIPpK6uW1rRY7Cugp0TrOrlBKhORSV3uf05fn+&#10;23dKnGe6YAq0yOlJOHq7+PrlpjFzMYISVCEsQRDt5o3Jaem9mSeJ46WombsCIzQqJdiaebzafVJY&#10;1iB6rZJRmk6TBmxhLHDhHErvOiVdRHwpBfePUjrhicop5ubj18bvLnyTxQ2b7y0zZcX7NNg/ZFGz&#10;SmPQAeqOeUYOtvoAVVfcggPprzjUCUhZcRFrwGqy9F0125IZEWtBcpwZaHL/D5Y/HLfmySINjXFz&#10;h8dQRSttHf6YH2kjWaeBLNF6wlE4mqbj2fWUEo66bDybjEeTQGdycTfW+R8CahIOOW1EsRcbOOhi&#10;g31ZMaXg4CNr7Lh2vvM9+4TwGu4rpYL8klw8+ZMSwUDpjZCkKkI6ESjOjVgpS44MO844F9pnnapk&#10;hejE2SRNY+sx18EjZh4BA7LEwAN2DxBm8iN2l3ZvH1xFHLvBOf1bYp3z4BEjg/aDc11psJ8BKKyq&#10;j9zZn0nqqAks+XbXIjc5nQXLINlBcXqyxEK3Bs7w+wo7s2bOPzGLc48bgrvsH/EjFTQ5hf5ESQn2&#10;92fyYI/jiFpKGtyjnLpfB2YFJeqnxkGdZeNxWLx4GU+uR3ixbzW7txp9qFeAjcvw1TA8HoO9V+ej&#10;tFC/4sovQ1RUMc0xdk65t+fLynf7jY8GF8tlNMNlM8yv9dbwAB54DoP23L4ya/rx9DjZD3DeOTZ/&#10;N5SdbfDUsDx4kFWc2AuvfQdwUeMo9Y9KeAne3qPV5elb/AEAAP//AwBQSwMEFAAGAAgAAAAhACXU&#10;dynlAAAAEgEAAA8AAABkcnMvZG93bnJldi54bWxMT01LxDAQvQv+hzCCNzdptbV0my6iLKggYncX&#10;PKZtbKvJpDTZbf33jie9DMy8N++j2CzWsJOe/OBQQrQSwDQ2rh2wk7Dfba8yYD4obJVxqCV8aw+b&#10;8vysUHnrZnzTpyp0jETQ50pCH8KYc+6bXlvlV27USNiHm6wKtE4dbyc1k7g1PBYi5VYNSA69GvV9&#10;r5uv6mglLPsaD2rGl+S5fnx6N1X6uX1Npby8WB7WNO7WwIJewt8H/Hag/FBSsNodsfXMSLi5ja6J&#10;SoCIRQSMKFkWJcBqOsVJkgIvC/6/SvkDAAD//wMAUEsBAi0AFAAGAAgAAAAhALaDOJL+AAAA4QEA&#10;ABMAAAAAAAAAAAAAAAAAAAAAAFtDb250ZW50X1R5cGVzXS54bWxQSwECLQAUAAYACAAAACEAOP0h&#10;/9YAAACUAQAACwAAAAAAAAAAAAAAAAAvAQAAX3JlbHMvLnJlbHNQSwECLQAUAAYACAAAACEAKRtP&#10;d3wCAABCBQAADgAAAAAAAAAAAAAAAAAuAgAAZHJzL2Uyb0RvYy54bWxQSwECLQAUAAYACAAAACEA&#10;JdR3KeUAAAASAQAADwAAAAAAAAAAAAAAAADWBAAAZHJzL2Rvd25yZXYueG1sUEsFBgAAAAAEAAQA&#10;8wAAAOgFAAAAAA==&#10;" adj="6300,24300" filled="f" strokecolor="#0a121c [484]" strokeweight="2pt">
                <v:textbox>
                  <w:txbxContent>
                    <w:p w14:paraId="4DF8F9F7" w14:textId="2E854646" w:rsidR="0005188B" w:rsidRPr="006C01C7" w:rsidRDefault="0005188B" w:rsidP="0005188B">
                      <w:pPr>
                        <w:jc w:val="both"/>
                        <w:rPr>
                          <w:color w:val="000000" w:themeColor="text1"/>
                        </w:rPr>
                      </w:pPr>
                      <w:r>
                        <w:rPr>
                          <w:rFonts w:cs="Times New Roman"/>
                          <w:color w:val="000000" w:themeColor="text1"/>
                          <w:lang w:eastAsia="de-DE"/>
                        </w:rPr>
                        <w:t xml:space="preserve">Bei der Matheolympiade der 10. Klasse erreichte GPT-4 ca. </w:t>
                      </w:r>
                      <w:r w:rsidR="00BA0707">
                        <w:rPr>
                          <w:rFonts w:cs="Times New Roman"/>
                          <w:color w:val="000000" w:themeColor="text1"/>
                          <w:lang w:eastAsia="de-DE"/>
                        </w:rPr>
                        <w:t>20</w:t>
                      </w:r>
                      <w:r>
                        <w:rPr>
                          <w:rFonts w:cs="Times New Roman"/>
                          <w:color w:val="000000" w:themeColor="text1"/>
                          <w:lang w:eastAsia="de-DE"/>
                        </w:rPr>
                        <w:t xml:space="preserve">% der Punkte und im </w:t>
                      </w:r>
                      <w:proofErr w:type="spellStart"/>
                      <w:r>
                        <w:rPr>
                          <w:rFonts w:cs="Times New Roman"/>
                          <w:color w:val="000000" w:themeColor="text1"/>
                          <w:lang w:eastAsia="de-DE"/>
                        </w:rPr>
                        <w:t>Advanced</w:t>
                      </w:r>
                      <w:proofErr w:type="spellEnd"/>
                      <w:r>
                        <w:rPr>
                          <w:rFonts w:cs="Times New Roman"/>
                          <w:color w:val="000000" w:themeColor="text1"/>
                          <w:lang w:eastAsia="de-DE"/>
                        </w:rPr>
                        <w:t xml:space="preserve"> Placement Course Englische Literatur </w:t>
                      </w:r>
                      <w:r w:rsidR="00BA0707">
                        <w:rPr>
                          <w:rFonts w:cs="Times New Roman"/>
                          <w:color w:val="000000" w:themeColor="text1"/>
                          <w:lang w:eastAsia="de-DE"/>
                        </w:rPr>
                        <w:t xml:space="preserve">war es nur besser als die schwächsten 8% der </w:t>
                      </w:r>
                      <w:proofErr w:type="spellStart"/>
                      <w:r w:rsidR="00BA0707">
                        <w:rPr>
                          <w:rFonts w:cs="Times New Roman"/>
                          <w:color w:val="000000" w:themeColor="text1"/>
                          <w:lang w:eastAsia="de-DE"/>
                        </w:rPr>
                        <w:t>Teilnehmer_innen</w:t>
                      </w:r>
                      <w:proofErr w:type="spellEnd"/>
                      <w:r w:rsidRPr="006C01C7">
                        <w:rPr>
                          <w:rFonts w:cs="Times New Roman"/>
                          <w:color w:val="000000" w:themeColor="text1"/>
                          <w:lang w:eastAsia="de-DE"/>
                        </w:rPr>
                        <w:t>. [</w:t>
                      </w:r>
                      <w:r>
                        <w:rPr>
                          <w:rFonts w:cs="Times New Roman"/>
                          <w:color w:val="000000" w:themeColor="text1"/>
                          <w:lang w:eastAsia="de-DE"/>
                        </w:rPr>
                        <w:t>3</w:t>
                      </w:r>
                      <w:r w:rsidRPr="006C01C7">
                        <w:rPr>
                          <w:rFonts w:cs="Times New Roman"/>
                          <w:color w:val="000000" w:themeColor="text1"/>
                          <w:lang w:eastAsia="de-DE"/>
                        </w:rPr>
                        <w:t>]</w:t>
                      </w:r>
                    </w:p>
                  </w:txbxContent>
                </v:textbox>
              </v:shape>
            </w:pict>
          </mc:Fallback>
        </mc:AlternateContent>
      </w:r>
      <w:r w:rsidR="006D5524">
        <w:rPr>
          <w:b/>
          <w:bCs/>
          <w:noProof/>
        </w:rPr>
        <mc:AlternateContent>
          <mc:Choice Requires="wps">
            <w:drawing>
              <wp:anchor distT="0" distB="0" distL="114300" distR="114300" simplePos="0" relativeHeight="251658256" behindDoc="0" locked="0" layoutInCell="1" allowOverlap="1" wp14:anchorId="1525DBBF" wp14:editId="54750567">
                <wp:simplePos x="0" y="0"/>
                <wp:positionH relativeFrom="column">
                  <wp:posOffset>-426818</wp:posOffset>
                </wp:positionH>
                <wp:positionV relativeFrom="paragraph">
                  <wp:posOffset>5192102</wp:posOffset>
                </wp:positionV>
                <wp:extent cx="2800839" cy="2253762"/>
                <wp:effectExtent l="12700" t="12700" r="19050" b="299085"/>
                <wp:wrapNone/>
                <wp:docPr id="1150013450" name="Abgerundete rechteckige Legende 1"/>
                <wp:cNvGraphicFramePr/>
                <a:graphic xmlns:a="http://schemas.openxmlformats.org/drawingml/2006/main">
                  <a:graphicData uri="http://schemas.microsoft.com/office/word/2010/wordprocessingShape">
                    <wps:wsp>
                      <wps:cNvSpPr/>
                      <wps:spPr>
                        <a:xfrm>
                          <a:off x="0" y="0"/>
                          <a:ext cx="2800839" cy="2253762"/>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4021FF14" w14:textId="33242D57" w:rsidR="000C48E9" w:rsidRPr="00EC3698" w:rsidRDefault="000C48E9" w:rsidP="000C48E9">
                            <w:pPr>
                              <w:pStyle w:val="StandardWeb"/>
                              <w:jc w:val="both"/>
                              <w:rPr>
                                <w:color w:val="000000" w:themeColor="text1"/>
                                <w:sz w:val="13"/>
                                <w:szCs w:val="13"/>
                              </w:rPr>
                            </w:pPr>
                            <w:r w:rsidRPr="001B11EB">
                              <w:rPr>
                                <w:rFonts w:asciiTheme="minorHAnsi" w:eastAsiaTheme="minorEastAsia" w:hAnsiTheme="minorHAnsi"/>
                                <w:color w:val="000000" w:themeColor="text1"/>
                                <w:sz w:val="22"/>
                                <w:szCs w:val="22"/>
                              </w:rPr>
                              <w:t xml:space="preserve">In den </w:t>
                            </w:r>
                            <w:proofErr w:type="spellStart"/>
                            <w:r w:rsidRPr="005958F3">
                              <w:rPr>
                                <w:rFonts w:asciiTheme="minorHAnsi" w:eastAsiaTheme="minorEastAsia" w:hAnsiTheme="minorHAnsi"/>
                                <w:iCs/>
                                <w:color w:val="000000" w:themeColor="text1"/>
                                <w:sz w:val="22"/>
                                <w:szCs w:val="22"/>
                              </w:rPr>
                              <w:t>Advanced</w:t>
                            </w:r>
                            <w:proofErr w:type="spellEnd"/>
                            <w:r w:rsidRPr="005958F3">
                              <w:rPr>
                                <w:rFonts w:asciiTheme="minorHAnsi" w:eastAsiaTheme="minorEastAsia" w:hAnsiTheme="minorHAnsi"/>
                                <w:iCs/>
                                <w:color w:val="000000" w:themeColor="text1"/>
                                <w:sz w:val="22"/>
                                <w:szCs w:val="22"/>
                              </w:rPr>
                              <w:t xml:space="preserve"> Placement </w:t>
                            </w:r>
                            <m:oMath>
                              <m:r>
                                <m:rPr>
                                  <m:sty m:val="p"/>
                                </m:rPr>
                                <w:rPr>
                                  <w:rFonts w:ascii="Cambria Math" w:eastAsiaTheme="minorEastAsia" w:hAnsi="Cambria Math"/>
                                  <w:color w:val="000000" w:themeColor="text1"/>
                                  <w:sz w:val="22"/>
                                  <w:szCs w:val="22"/>
                                </w:rPr>
                                <m:t>Program</m:t>
                              </m:r>
                              <m:sSup>
                                <m:sSupPr>
                                  <m:ctrlPr>
                                    <w:rPr>
                                      <w:rFonts w:ascii="Cambria Math" w:eastAsiaTheme="minorEastAsia" w:hAnsi="Cambria Math"/>
                                      <w:color w:val="000000" w:themeColor="text1"/>
                                      <w:sz w:val="22"/>
                                      <w:szCs w:val="22"/>
                                    </w:rPr>
                                  </m:ctrlPr>
                                </m:sSupPr>
                                <m:e>
                                  <m:r>
                                    <m:rPr>
                                      <m:sty m:val="p"/>
                                    </m:rPr>
                                    <w:rPr>
                                      <w:rFonts w:ascii="Cambria Math" w:eastAsiaTheme="minorEastAsia" w:hAnsi="Cambria Math"/>
                                      <w:color w:val="000000" w:themeColor="text1"/>
                                      <w:sz w:val="22"/>
                                      <w:szCs w:val="22"/>
                                    </w:rPr>
                                    <m:t>s</m:t>
                                  </m:r>
                                </m:e>
                                <m:sup>
                                  <m:r>
                                    <m:rPr>
                                      <m:sty m:val="p"/>
                                    </m:rPr>
                                    <w:rPr>
                                      <w:rFonts w:ascii="Cambria Math" w:eastAsiaTheme="minorEastAsia" w:hAnsi="Cambria Math"/>
                                      <w:color w:val="000000" w:themeColor="text1"/>
                                      <w:sz w:val="22"/>
                                      <w:szCs w:val="22"/>
                                    </w:rPr>
                                    <m:t>1</m:t>
                                  </m:r>
                                </m:sup>
                              </m:sSup>
                              <m:r>
                                <w:rPr>
                                  <w:rFonts w:ascii="Cambria Math" w:eastAsiaTheme="minorEastAsia" w:hAnsi="Cambria Math"/>
                                  <w:color w:val="000000" w:themeColor="text1"/>
                                  <w:sz w:val="22"/>
                                  <w:szCs w:val="22"/>
                                </w:rPr>
                                <m:t xml:space="preserve">  </m:t>
                              </m:r>
                            </m:oMath>
                            <w:r w:rsidRPr="001B11EB">
                              <w:rPr>
                                <w:rFonts w:asciiTheme="minorHAnsi" w:eastAsiaTheme="minorEastAsia" w:hAnsiTheme="minorHAnsi"/>
                                <w:i/>
                                <w:iCs/>
                                <w:color w:val="000000" w:themeColor="text1"/>
                                <w:sz w:val="22"/>
                                <w:szCs w:val="22"/>
                              </w:rPr>
                              <w:t xml:space="preserve"> </w:t>
                            </w:r>
                            <w:r w:rsidRPr="001B11EB">
                              <w:rPr>
                                <w:rFonts w:asciiTheme="minorHAnsi" w:eastAsiaTheme="minorEastAsia" w:hAnsiTheme="minorHAnsi"/>
                                <w:color w:val="000000" w:themeColor="text1"/>
                                <w:sz w:val="22"/>
                                <w:szCs w:val="22"/>
                              </w:rPr>
                              <w:t xml:space="preserve">der USA verschiedener Fächer schnitt das KI-System GPT-4 in vielen Fächern mit der Bestnote ab, womit es z.B. im Fach Statistik besser als 85% der </w:t>
                            </w:r>
                            <w:proofErr w:type="spellStart"/>
                            <w:r w:rsidRPr="001B11EB">
                              <w:rPr>
                                <w:rFonts w:asciiTheme="minorHAnsi" w:eastAsiaTheme="minorEastAsia" w:hAnsiTheme="minorHAnsi"/>
                                <w:color w:val="000000" w:themeColor="text1"/>
                                <w:sz w:val="22"/>
                                <w:szCs w:val="22"/>
                              </w:rPr>
                              <w:t>Teilnehmer</w:t>
                            </w:r>
                            <w:r w:rsidR="00612B3D">
                              <w:rPr>
                                <w:rFonts w:asciiTheme="minorHAnsi" w:eastAsiaTheme="minorEastAsia" w:hAnsiTheme="minorHAnsi"/>
                                <w:color w:val="000000" w:themeColor="text1"/>
                                <w:sz w:val="22"/>
                                <w:szCs w:val="22"/>
                              </w:rPr>
                              <w:t>_innen</w:t>
                            </w:r>
                            <w:proofErr w:type="spellEnd"/>
                            <w:r w:rsidRPr="001B11EB">
                              <w:rPr>
                                <w:rFonts w:asciiTheme="minorHAnsi" w:eastAsiaTheme="minorEastAsia" w:hAnsiTheme="minorHAnsi"/>
                                <w:color w:val="000000" w:themeColor="text1"/>
                                <w:sz w:val="22"/>
                                <w:szCs w:val="22"/>
                              </w:rPr>
                              <w:t xml:space="preserve"> abschneidet. [</w:t>
                            </w:r>
                            <w:r>
                              <w:rPr>
                                <w:rFonts w:asciiTheme="minorHAnsi" w:eastAsiaTheme="minorEastAsia" w:hAnsiTheme="minorHAnsi"/>
                                <w:color w:val="000000" w:themeColor="text1"/>
                                <w:sz w:val="22"/>
                                <w:szCs w:val="22"/>
                              </w:rPr>
                              <w:t>3</w:t>
                            </w:r>
                            <w:r w:rsidRPr="001B11EB">
                              <w:rPr>
                                <w:rFonts w:asciiTheme="minorHAnsi" w:eastAsiaTheme="minorEastAsia" w:hAnsiTheme="minorHAnsi"/>
                                <w:color w:val="000000" w:themeColor="text1"/>
                                <w:sz w:val="22"/>
                                <w:szCs w:val="22"/>
                              </w:rPr>
                              <w:t>]</w:t>
                            </w:r>
                            <w:r w:rsidR="006D5524">
                              <w:rPr>
                                <w:rFonts w:asciiTheme="minorHAnsi" w:eastAsiaTheme="minorEastAsia" w:hAnsiTheme="minorHAnsi"/>
                                <w:color w:val="000000" w:themeColor="text1"/>
                                <w:sz w:val="22"/>
                                <w:szCs w:val="22"/>
                              </w:rPr>
                              <w:br/>
                              <w:t>---------------------------------------------------</w:t>
                            </w:r>
                            <w:r w:rsidR="006F1942">
                              <w:rPr>
                                <w:rFonts w:asciiTheme="minorHAnsi" w:eastAsiaTheme="minorEastAsia" w:hAnsiTheme="minorHAnsi"/>
                                <w:color w:val="000000" w:themeColor="text1"/>
                                <w:sz w:val="22"/>
                                <w:szCs w:val="22"/>
                              </w:rPr>
                              <w:t>----</w:t>
                            </w:r>
                            <w:r w:rsidR="006D5524">
                              <w:rPr>
                                <w:rFonts w:asciiTheme="minorHAnsi" w:eastAsiaTheme="minorEastAsia" w:hAnsiTheme="minorHAnsi"/>
                                <w:color w:val="000000" w:themeColor="text1"/>
                                <w:sz w:val="22"/>
                                <w:szCs w:val="22"/>
                              </w:rPr>
                              <w:br/>
                            </w:r>
                            <m:oMath>
                              <m:r>
                                <w:rPr>
                                  <w:rFonts w:ascii="Cambria Math" w:hAnsi="Cambria Math"/>
                                  <w:color w:val="000000" w:themeColor="text1"/>
                                  <w:sz w:val="16"/>
                                  <w:szCs w:val="16"/>
                                </w:rPr>
                                <m:t>1:</m:t>
                              </m:r>
                            </m:oMath>
                            <w:r w:rsidR="006F1942" w:rsidRPr="00EC3698">
                              <w:rPr>
                                <w:color w:val="000000" w:themeColor="text1"/>
                                <w:sz w:val="16"/>
                                <w:szCs w:val="16"/>
                              </w:rPr>
                              <w:t xml:space="preserve"> Ein Advanced Placement Programm ist ein Zusatzkurs, der am Ende der High-School angeboten wird und bereits Inhalte des Colleges beinhaltet. Auf das deutsche System übertragen würde dies bedeuten, dass man während der Abiturphase schon Inhalte der universitären Ausbildung behandelt und darin geprüft wird.</w:t>
                            </w:r>
                          </w:p>
                          <w:p w14:paraId="73437A74" w14:textId="095096B0" w:rsidR="000C48E9" w:rsidRPr="001B11EB" w:rsidRDefault="006D5524" w:rsidP="000C48E9">
                            <w:pPr>
                              <w:jc w:val="center"/>
                              <w:rPr>
                                <w:color w:val="000000" w:themeColor="text1"/>
                              </w:rPr>
                            </w:pPr>
                            <w:r>
                              <w:rPr>
                                <w:color w:val="000000" w:themeColor="text1"/>
                              </w:rPr>
                              <w:t>_</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type w14:anchorId="1525DBBF"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_x0000_s1036" type="#_x0000_t62" style="position:absolute;margin-left:-33.6pt;margin-top:408.85pt;width:220.55pt;height:177.45pt;z-index:251658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WvsfQIAAEMFAAAOAAAAZHJzL2Uyb0RvYy54bWysVEtv2zAMvg/YfxB0X+y4SR9BnSJIkWFA&#10;0QZph54VWYoNyKImKbGzXz9KdpyiLXYYdrElPj6SH0nd3rW1IgdhXQU6p+NRSonQHIpK73L682X1&#10;7ZoS55kumAItcnoUjt7Nv365bcxMZFCCKoQlCKLdrDE5Lb03syRxvBQ1cyMwQqNSgq2Zx6vdJYVl&#10;DaLXKsnS9DJpwBbGAhfOofS+U9J5xJdScP8kpROeqJxibj5+bfxuwzeZ37LZzjJTVrxPg/1DFjWr&#10;NAYdoO6ZZ2Rvqw9QdcUtOJB+xKFOQMqKi1gDVjNO31XzXDIjYi1IjjMDTe7/wfLHw7NZW6ShMW7m&#10;8BiqaKWtwx/zI20k6ziQJVpPOAqz6zS9vrihhKMuy6YXV5dZoDM5uxvr/HcBNQmHnDai2IkN7HWx&#10;wb4smVKw95E1dnhwvvM9+YTwGlaVUkF+Ti6e/FGJYKD0RkhSFSGdCBTnRiyVJQeGHWecC+3Hnapk&#10;hejE42maxtZjroNHzDwCBmSJgQfsHiDM5EfsLu3ePriKOHaDc/q3xDrnwSNGBu0H57rSYD8DUFhV&#10;H7mzP5HUURNY8u22RW5wK2OtQbSF4ri2xEK3B87wVYWteWDOr5nFwccVwWX2T/iRCpqcQn+ipAT7&#10;+zN5sMd5RC0lDS5STt2vPbOCEvVD46TejCeTsHnxMpleZXixbzXbtxq9r5eAnRvjs2F4PAZ7r05H&#10;aaF+xZ1fhKioYppj7Jxyb0+Xpe8WHF8NLhaLaIbbZph/0M+GB/BAdJi0l/aVWdPPp8fRfoTT0rHZ&#10;u6nsbIOnhsXeg6ziyJ557VuAmxpnqX9VwlPw9h6tzm/f/A8AAAD//wMAUEsDBBQABgAIAAAAIQCp&#10;3Q9y5wAAABEBAAAPAAAAZHJzL2Rvd25yZXYueG1sTI9BS8NAEIXvgv9hGcFbu0mK2TbNpohSUEHE&#10;2ILHTbIm0d3ZkN028d87nvQyMMz33ryX72Zr2FmPvncoIV5GwDTWrumxlXB42y/WwHxQ2CjjUEv4&#10;1h52xeVFrrLGTfiqz2VoGZmgz5SELoQh49zXnbbKL92gkW4fbrQq0Dq2vBnVRObW8CSKUm5Vj/Sh&#10;U4O+63T9VZ6shPlQ4VFN+HzzVD08vpsy/dy/pFJeX833Wxq3W2BBz+FPAb8dKD8UFKxyJ2w8MxIW&#10;qUgIlbCOhQBGxEqsNsAqQmORpMCLnP9vUvwAAAD//wMAUEsBAi0AFAAGAAgAAAAhALaDOJL+AAAA&#10;4QEAABMAAAAAAAAAAAAAAAAAAAAAAFtDb250ZW50X1R5cGVzXS54bWxQSwECLQAUAAYACAAAACEA&#10;OP0h/9YAAACUAQAACwAAAAAAAAAAAAAAAAAvAQAAX3JlbHMvLnJlbHNQSwECLQAUAAYACAAAACEA&#10;xJ1r7H0CAABDBQAADgAAAAAAAAAAAAAAAAAuAgAAZHJzL2Uyb0RvYy54bWxQSwECLQAUAAYACAAA&#10;ACEAqd0PcucAAAARAQAADwAAAAAAAAAAAAAAAADXBAAAZHJzL2Rvd25yZXYueG1sUEsFBgAAAAAE&#10;AAQA8wAAAOsFAAAAAA==&#10;" adj="6300,24300" filled="f" strokecolor="#0a121c [484]" strokeweight="2pt">
                <v:textbox>
                  <w:txbxContent>
                    <w:p w14:paraId="4021FF14" w14:textId="33242D57" w:rsidR="000C48E9" w:rsidRPr="00EC3698" w:rsidRDefault="000C48E9" w:rsidP="000C48E9">
                      <w:pPr>
                        <w:pStyle w:val="StandardWeb"/>
                        <w:jc w:val="both"/>
                        <w:rPr>
                          <w:color w:val="000000" w:themeColor="text1"/>
                          <w:sz w:val="13"/>
                          <w:szCs w:val="13"/>
                        </w:rPr>
                      </w:pPr>
                      <w:r w:rsidRPr="001B11EB">
                        <w:rPr>
                          <w:rFonts w:asciiTheme="minorHAnsi" w:eastAsiaTheme="minorEastAsia" w:hAnsiTheme="minorHAnsi"/>
                          <w:color w:val="000000" w:themeColor="text1"/>
                          <w:sz w:val="22"/>
                          <w:szCs w:val="22"/>
                        </w:rPr>
                        <w:t xml:space="preserve">In den </w:t>
                      </w:r>
                      <w:proofErr w:type="spellStart"/>
                      <w:r w:rsidRPr="005958F3">
                        <w:rPr>
                          <w:rFonts w:asciiTheme="minorHAnsi" w:eastAsiaTheme="minorEastAsia" w:hAnsiTheme="minorHAnsi"/>
                          <w:iCs/>
                          <w:color w:val="000000" w:themeColor="text1"/>
                          <w:sz w:val="22"/>
                          <w:szCs w:val="22"/>
                        </w:rPr>
                        <w:t>Advanced</w:t>
                      </w:r>
                      <w:proofErr w:type="spellEnd"/>
                      <w:r w:rsidRPr="005958F3">
                        <w:rPr>
                          <w:rFonts w:asciiTheme="minorHAnsi" w:eastAsiaTheme="minorEastAsia" w:hAnsiTheme="minorHAnsi"/>
                          <w:iCs/>
                          <w:color w:val="000000" w:themeColor="text1"/>
                          <w:sz w:val="22"/>
                          <w:szCs w:val="22"/>
                        </w:rPr>
                        <w:t xml:space="preserve"> Placement </w:t>
                      </w:r>
                      <m:oMath>
                        <m:r>
                          <m:rPr>
                            <m:sty m:val="p"/>
                          </m:rPr>
                          <w:rPr>
                            <w:rFonts w:ascii="Cambria Math" w:eastAsiaTheme="minorEastAsia" w:hAnsi="Cambria Math"/>
                            <w:color w:val="000000" w:themeColor="text1"/>
                            <w:sz w:val="22"/>
                            <w:szCs w:val="22"/>
                          </w:rPr>
                          <m:t>Program</m:t>
                        </m:r>
                        <m:sSup>
                          <m:sSupPr>
                            <m:ctrlPr>
                              <w:rPr>
                                <w:rFonts w:ascii="Cambria Math" w:eastAsiaTheme="minorEastAsia" w:hAnsi="Cambria Math"/>
                                <w:color w:val="000000" w:themeColor="text1"/>
                                <w:sz w:val="22"/>
                                <w:szCs w:val="22"/>
                              </w:rPr>
                            </m:ctrlPr>
                          </m:sSupPr>
                          <m:e>
                            <m:r>
                              <m:rPr>
                                <m:sty m:val="p"/>
                              </m:rPr>
                              <w:rPr>
                                <w:rFonts w:ascii="Cambria Math" w:eastAsiaTheme="minorEastAsia" w:hAnsi="Cambria Math"/>
                                <w:color w:val="000000" w:themeColor="text1"/>
                                <w:sz w:val="22"/>
                                <w:szCs w:val="22"/>
                              </w:rPr>
                              <m:t>s</m:t>
                            </m:r>
                          </m:e>
                          <m:sup>
                            <m:r>
                              <m:rPr>
                                <m:sty m:val="p"/>
                              </m:rPr>
                              <w:rPr>
                                <w:rFonts w:ascii="Cambria Math" w:eastAsiaTheme="minorEastAsia" w:hAnsi="Cambria Math"/>
                                <w:color w:val="000000" w:themeColor="text1"/>
                                <w:sz w:val="22"/>
                                <w:szCs w:val="22"/>
                              </w:rPr>
                              <m:t>1</m:t>
                            </m:r>
                          </m:sup>
                        </m:sSup>
                        <m:r>
                          <w:rPr>
                            <w:rFonts w:ascii="Cambria Math" w:eastAsiaTheme="minorEastAsia" w:hAnsi="Cambria Math"/>
                            <w:color w:val="000000" w:themeColor="text1"/>
                            <w:sz w:val="22"/>
                            <w:szCs w:val="22"/>
                          </w:rPr>
                          <m:t xml:space="preserve">  </m:t>
                        </m:r>
                      </m:oMath>
                      <w:r w:rsidRPr="001B11EB">
                        <w:rPr>
                          <w:rFonts w:asciiTheme="minorHAnsi" w:eastAsiaTheme="minorEastAsia" w:hAnsiTheme="minorHAnsi"/>
                          <w:i/>
                          <w:iCs/>
                          <w:color w:val="000000" w:themeColor="text1"/>
                          <w:sz w:val="22"/>
                          <w:szCs w:val="22"/>
                        </w:rPr>
                        <w:t xml:space="preserve"> </w:t>
                      </w:r>
                      <w:r w:rsidRPr="001B11EB">
                        <w:rPr>
                          <w:rFonts w:asciiTheme="minorHAnsi" w:eastAsiaTheme="minorEastAsia" w:hAnsiTheme="minorHAnsi"/>
                          <w:color w:val="000000" w:themeColor="text1"/>
                          <w:sz w:val="22"/>
                          <w:szCs w:val="22"/>
                        </w:rPr>
                        <w:t xml:space="preserve">der USA verschiedener Fächer schnitt das KI-System GPT-4 in vielen Fächern mit der Bestnote ab, womit es z.B. im Fach Statistik besser als 85% der </w:t>
                      </w:r>
                      <w:proofErr w:type="spellStart"/>
                      <w:r w:rsidRPr="001B11EB">
                        <w:rPr>
                          <w:rFonts w:asciiTheme="minorHAnsi" w:eastAsiaTheme="minorEastAsia" w:hAnsiTheme="minorHAnsi"/>
                          <w:color w:val="000000" w:themeColor="text1"/>
                          <w:sz w:val="22"/>
                          <w:szCs w:val="22"/>
                        </w:rPr>
                        <w:t>Teilnehmer</w:t>
                      </w:r>
                      <w:r w:rsidR="00612B3D">
                        <w:rPr>
                          <w:rFonts w:asciiTheme="minorHAnsi" w:eastAsiaTheme="minorEastAsia" w:hAnsiTheme="minorHAnsi"/>
                          <w:color w:val="000000" w:themeColor="text1"/>
                          <w:sz w:val="22"/>
                          <w:szCs w:val="22"/>
                        </w:rPr>
                        <w:t>_innen</w:t>
                      </w:r>
                      <w:proofErr w:type="spellEnd"/>
                      <w:r w:rsidRPr="001B11EB">
                        <w:rPr>
                          <w:rFonts w:asciiTheme="minorHAnsi" w:eastAsiaTheme="minorEastAsia" w:hAnsiTheme="minorHAnsi"/>
                          <w:color w:val="000000" w:themeColor="text1"/>
                          <w:sz w:val="22"/>
                          <w:szCs w:val="22"/>
                        </w:rPr>
                        <w:t xml:space="preserve"> abschneidet. [</w:t>
                      </w:r>
                      <w:r>
                        <w:rPr>
                          <w:rFonts w:asciiTheme="minorHAnsi" w:eastAsiaTheme="minorEastAsia" w:hAnsiTheme="minorHAnsi"/>
                          <w:color w:val="000000" w:themeColor="text1"/>
                          <w:sz w:val="22"/>
                          <w:szCs w:val="22"/>
                        </w:rPr>
                        <w:t>3</w:t>
                      </w:r>
                      <w:r w:rsidRPr="001B11EB">
                        <w:rPr>
                          <w:rFonts w:asciiTheme="minorHAnsi" w:eastAsiaTheme="minorEastAsia" w:hAnsiTheme="minorHAnsi"/>
                          <w:color w:val="000000" w:themeColor="text1"/>
                          <w:sz w:val="22"/>
                          <w:szCs w:val="22"/>
                        </w:rPr>
                        <w:t>]</w:t>
                      </w:r>
                      <w:r w:rsidR="006D5524">
                        <w:rPr>
                          <w:rFonts w:asciiTheme="minorHAnsi" w:eastAsiaTheme="minorEastAsia" w:hAnsiTheme="minorHAnsi"/>
                          <w:color w:val="000000" w:themeColor="text1"/>
                          <w:sz w:val="22"/>
                          <w:szCs w:val="22"/>
                        </w:rPr>
                        <w:br/>
                        <w:t>---------------------------------------------------</w:t>
                      </w:r>
                      <w:r w:rsidR="006F1942">
                        <w:rPr>
                          <w:rFonts w:asciiTheme="minorHAnsi" w:eastAsiaTheme="minorEastAsia" w:hAnsiTheme="minorHAnsi"/>
                          <w:color w:val="000000" w:themeColor="text1"/>
                          <w:sz w:val="22"/>
                          <w:szCs w:val="22"/>
                        </w:rPr>
                        <w:t>----</w:t>
                      </w:r>
                      <w:r w:rsidR="006D5524">
                        <w:rPr>
                          <w:rFonts w:asciiTheme="minorHAnsi" w:eastAsiaTheme="minorEastAsia" w:hAnsiTheme="minorHAnsi"/>
                          <w:color w:val="000000" w:themeColor="text1"/>
                          <w:sz w:val="22"/>
                          <w:szCs w:val="22"/>
                        </w:rPr>
                        <w:br/>
                      </w:r>
                      <m:oMath>
                        <m:r>
                          <w:rPr>
                            <w:rFonts w:ascii="Cambria Math" w:hAnsi="Cambria Math"/>
                            <w:color w:val="000000" w:themeColor="text1"/>
                            <w:sz w:val="16"/>
                            <w:szCs w:val="16"/>
                          </w:rPr>
                          <m:t>1:</m:t>
                        </m:r>
                      </m:oMath>
                      <w:r w:rsidR="006F1942" w:rsidRPr="00EC3698">
                        <w:rPr>
                          <w:color w:val="000000" w:themeColor="text1"/>
                          <w:sz w:val="16"/>
                          <w:szCs w:val="16"/>
                        </w:rPr>
                        <w:t xml:space="preserve"> Ein </w:t>
                      </w:r>
                      <w:proofErr w:type="spellStart"/>
                      <w:r w:rsidR="006F1942" w:rsidRPr="00EC3698">
                        <w:rPr>
                          <w:color w:val="000000" w:themeColor="text1"/>
                          <w:sz w:val="16"/>
                          <w:szCs w:val="16"/>
                        </w:rPr>
                        <w:t>Advanced</w:t>
                      </w:r>
                      <w:proofErr w:type="spellEnd"/>
                      <w:r w:rsidR="006F1942" w:rsidRPr="00EC3698">
                        <w:rPr>
                          <w:color w:val="000000" w:themeColor="text1"/>
                          <w:sz w:val="16"/>
                          <w:szCs w:val="16"/>
                        </w:rPr>
                        <w:t xml:space="preserve"> Placement Programm ist ein Zusatzkurs, der am Ende der High-School angeboten wird und bereits Inhalte des Colleges beinhaltet. Auf das deutsche System übertragen würde dies bedeuten, dass man während der Abiturphase schon Inhalte der universitären Ausbildung behandelt und darin geprüft wird.</w:t>
                      </w:r>
                    </w:p>
                    <w:p w14:paraId="73437A74" w14:textId="095096B0" w:rsidR="000C48E9" w:rsidRPr="001B11EB" w:rsidRDefault="006D5524" w:rsidP="000C48E9">
                      <w:pPr>
                        <w:jc w:val="center"/>
                        <w:rPr>
                          <w:color w:val="000000" w:themeColor="text1"/>
                        </w:rPr>
                      </w:pPr>
                      <w:r>
                        <w:rPr>
                          <w:color w:val="000000" w:themeColor="text1"/>
                        </w:rPr>
                        <w:t>_</w:t>
                      </w:r>
                    </w:p>
                  </w:txbxContent>
                </v:textbox>
              </v:shape>
            </w:pict>
          </mc:Fallback>
        </mc:AlternateContent>
      </w:r>
      <w:r w:rsidR="0005188B">
        <w:rPr>
          <w:b/>
          <w:bCs/>
          <w:noProof/>
        </w:rPr>
        <mc:AlternateContent>
          <mc:Choice Requires="wps">
            <w:drawing>
              <wp:anchor distT="0" distB="0" distL="114300" distR="114300" simplePos="0" relativeHeight="251658254" behindDoc="0" locked="0" layoutInCell="1" allowOverlap="1" wp14:anchorId="68F87593" wp14:editId="4266C608">
                <wp:simplePos x="0" y="0"/>
                <wp:positionH relativeFrom="column">
                  <wp:posOffset>2994659</wp:posOffset>
                </wp:positionH>
                <wp:positionV relativeFrom="paragraph">
                  <wp:posOffset>4262120</wp:posOffset>
                </wp:positionV>
                <wp:extent cx="2790825" cy="1447800"/>
                <wp:effectExtent l="0" t="0" r="28575" b="209550"/>
                <wp:wrapNone/>
                <wp:docPr id="1401829045" name="Abgerundete rechteckige Legende 1"/>
                <wp:cNvGraphicFramePr/>
                <a:graphic xmlns:a="http://schemas.openxmlformats.org/drawingml/2006/main">
                  <a:graphicData uri="http://schemas.microsoft.com/office/word/2010/wordprocessingShape">
                    <wps:wsp>
                      <wps:cNvSpPr/>
                      <wps:spPr>
                        <a:xfrm>
                          <a:off x="0" y="0"/>
                          <a:ext cx="2790825" cy="144780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2AD50C81" w14:textId="54928651" w:rsidR="000C48E9" w:rsidRPr="006C01C7" w:rsidRDefault="000C48E9" w:rsidP="000C48E9">
                            <w:pPr>
                              <w:jc w:val="both"/>
                              <w:rPr>
                                <w:color w:val="000000" w:themeColor="text1"/>
                              </w:rPr>
                            </w:pPr>
                            <w:r w:rsidRPr="006C01C7">
                              <w:rPr>
                                <w:rFonts w:cs="Times New Roman"/>
                                <w:color w:val="000000" w:themeColor="text1"/>
                                <w:lang w:eastAsia="de-DE"/>
                              </w:rPr>
                              <w:t>KI-Systeme sind juristisch gesehen kein Rechtssubjekt. Somit können Sie nicht haftbar gemacht werden. Die</w:t>
                            </w:r>
                            <w:r w:rsidR="0005188B">
                              <w:rPr>
                                <w:rFonts w:cs="Times New Roman"/>
                                <w:color w:val="000000" w:themeColor="text1"/>
                                <w:lang w:eastAsia="de-DE"/>
                              </w:rPr>
                              <w:t xml:space="preserve"> Verantwortung </w:t>
                            </w:r>
                            <w:r w:rsidRPr="006C01C7">
                              <w:rPr>
                                <w:rFonts w:cs="Times New Roman"/>
                                <w:color w:val="000000" w:themeColor="text1"/>
                                <w:lang w:eastAsia="de-DE"/>
                              </w:rPr>
                              <w:t>muss also bisher vom Entwickler oder vom Nutzer/Anwender getragen werden. [4]</w:t>
                            </w:r>
                          </w:p>
                          <w:p w14:paraId="4A4D8C5A"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68F87593" id="_x0000_s1038" type="#_x0000_t62" style="position:absolute;margin-left:235.8pt;margin-top:335.6pt;width:219.75pt;height:114pt;z-index:2516582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dmgXegIAAEMFAAAOAAAAZHJzL2Uyb0RvYy54bWysVN9P2zAQfp+0/8Hy+0hawYCKFFVFTJMQ&#10;oALi2XXOTSTH59luk+6v39lJUwRoD9NeEvt+fHf+/J2vrrtGsx04X6Mp+OQk5wyMxLI2m4K/PN9+&#10;u+DMB2FKodFAwffg+fX865er1s5gihXqEhwjEONnrS14FYKdZZmXFTTCn6AFQ06FrhGBtm6TlU60&#10;hN7obJrn37MWXWkdSvCerDe9k88TvlIgw4NSHgLTBafeQvq69F3Hbza/ErONE7aq5dCG+IcuGlEb&#10;KjpC3Ygg2NbVH6CaWjr0qMKJxCZDpWoJ6Qx0mkn+7jRPlbCQzkLkeDvS5P8frLzfPdlHRzS01s88&#10;LeMpOuWa+Kf+WJfI2o9kQReYJOP0/DK/mJ5xJsk3OT09v8gTndkx3ToffgA2LC4K3kK5gRVuTbmi&#10;e1kKrXEbEmtid+cD9UC5h5xY3uBtrXW0H5tLq7DXEAO0WYFidRnbSUBJN7DUju0E3biQEkyY9K5K&#10;lNCbJ2f52OuYkaonwIisqPCIPQBETX7E7tse4mMqJNmNyfnfGuuTx4xUGU0Yk5vaoPsMQNOphsp9&#10;/IGknprIUujWHXFDlzONodG0xnL/6JjDfg68lbc1Xc2d8OFROBI+jQgNc3igj9LYFhyHFWcVut+f&#10;2WM86ZG8nLU0SAX3v7bCAWf6pyGlXpI24uSlzenZ+ZQ27q1n/dZjts0S6eYm9GxYmZYxPujDUjls&#10;XmnmF7EquYSRVLvgMrjDZhn6AadXQ8JikcJo2qwId+bJyggeiY5Ke+5ehbODPgNJ+x4PQydm71TZ&#10;x8ZMg4ttQFUnyR55Ha6AJjVpaXhV4lPwdp+ijm/f/A8AAAD//wMAUEsDBBQABgAIAAAAIQDF8AoR&#10;4QAAAAsBAAAPAAAAZHJzL2Rvd25yZXYueG1sTI9BS8QwEIXvgv8hjODNTVO0u62dLiIsqCCLdQWP&#10;aRPbajIpTXZb/73xpMfhfbz3TbldrGEnPfnBEYJYJcA0tU4N1CEcXndXG2A+SFLSONII39rDtjo/&#10;K2Wh3Ewv+lSHjsUS8oVE6EMYC85922sr/cqNmmL24SYrQzynjqtJzrHcGp4mScatHCgu9HLU971u&#10;v+qjRVgODb3JmZ5vnpqHx3dTZ5+7fYZ4ebHc3QILegl/MPzqR3WoolPjjqQ8MwjXa5FFFCFbixRY&#10;JHIhBLAGYZPnKfCq5P9/qH4AAAD//wMAUEsBAi0AFAAGAAgAAAAhALaDOJL+AAAA4QEAABMAAAAA&#10;AAAAAAAAAAAAAAAAAFtDb250ZW50X1R5cGVzXS54bWxQSwECLQAUAAYACAAAACEAOP0h/9YAAACU&#10;AQAACwAAAAAAAAAAAAAAAAAvAQAAX3JlbHMvLnJlbHNQSwECLQAUAAYACAAAACEA13ZoF3oCAABD&#10;BQAADgAAAAAAAAAAAAAAAAAuAgAAZHJzL2Uyb0RvYy54bWxQSwECLQAUAAYACAAAACEAxfAKEeEA&#10;AAALAQAADwAAAAAAAAAAAAAAAADUBAAAZHJzL2Rvd25yZXYueG1sUEsFBgAAAAAEAAQA8wAAAOIF&#10;AAAAAA==&#10;" adj="6300,24300" filled="f" strokecolor="#0a121c [484]" strokeweight="2pt">
                <v:textbox>
                  <w:txbxContent>
                    <w:p w14:paraId="2AD50C81" w14:textId="54928651" w:rsidR="000C48E9" w:rsidRPr="006C01C7" w:rsidRDefault="000C48E9" w:rsidP="000C48E9">
                      <w:pPr>
                        <w:jc w:val="both"/>
                        <w:rPr>
                          <w:color w:val="000000" w:themeColor="text1"/>
                        </w:rPr>
                      </w:pPr>
                      <w:r w:rsidRPr="006C01C7">
                        <w:rPr>
                          <w:rFonts w:cs="Times New Roman"/>
                          <w:color w:val="000000" w:themeColor="text1"/>
                          <w:lang w:eastAsia="de-DE"/>
                        </w:rPr>
                        <w:t>KI-Systeme sind juristisch gesehen kein Rechtssubjekt. Somit können Sie nicht haftbar gemacht werden. Die</w:t>
                      </w:r>
                      <w:r w:rsidR="0005188B">
                        <w:rPr>
                          <w:rFonts w:cs="Times New Roman"/>
                          <w:color w:val="000000" w:themeColor="text1"/>
                          <w:lang w:eastAsia="de-DE"/>
                        </w:rPr>
                        <w:t xml:space="preserve"> Verantwortung </w:t>
                      </w:r>
                      <w:r w:rsidRPr="006C01C7">
                        <w:rPr>
                          <w:rFonts w:cs="Times New Roman"/>
                          <w:color w:val="000000" w:themeColor="text1"/>
                          <w:lang w:eastAsia="de-DE"/>
                        </w:rPr>
                        <w:t>muss also bisher vom Entwickler oder vom Nutzer/Anwender getragen werden. [4]</w:t>
                      </w:r>
                    </w:p>
                    <w:p w14:paraId="4A4D8C5A" w14:textId="77777777" w:rsidR="000C48E9" w:rsidRPr="006C01C7" w:rsidRDefault="000C48E9" w:rsidP="000C48E9">
                      <w:pPr>
                        <w:jc w:val="center"/>
                        <w:rPr>
                          <w:color w:val="000000" w:themeColor="text1"/>
                        </w:rPr>
                      </w:pPr>
                    </w:p>
                  </w:txbxContent>
                </v:textbox>
              </v:shape>
            </w:pict>
          </mc:Fallback>
        </mc:AlternateContent>
      </w:r>
      <w:r w:rsidR="0005188B">
        <w:rPr>
          <w:b/>
          <w:bCs/>
          <w:noProof/>
        </w:rPr>
        <mc:AlternateContent>
          <mc:Choice Requires="wps">
            <w:drawing>
              <wp:anchor distT="0" distB="0" distL="114300" distR="114300" simplePos="0" relativeHeight="251658255" behindDoc="0" locked="0" layoutInCell="1" allowOverlap="1" wp14:anchorId="1A1D1F5A" wp14:editId="5E8DA1D5">
                <wp:simplePos x="0" y="0"/>
                <wp:positionH relativeFrom="column">
                  <wp:posOffset>-377190</wp:posOffset>
                </wp:positionH>
                <wp:positionV relativeFrom="paragraph">
                  <wp:posOffset>1547495</wp:posOffset>
                </wp:positionV>
                <wp:extent cx="2324100" cy="1403350"/>
                <wp:effectExtent l="0" t="0" r="19050" b="215900"/>
                <wp:wrapNone/>
                <wp:docPr id="478475985" name="Abgerundete rechteckige Legende 1"/>
                <wp:cNvGraphicFramePr/>
                <a:graphic xmlns:a="http://schemas.openxmlformats.org/drawingml/2006/main">
                  <a:graphicData uri="http://schemas.microsoft.com/office/word/2010/wordprocessingShape">
                    <wps:wsp>
                      <wps:cNvSpPr/>
                      <wps:spPr>
                        <a:xfrm>
                          <a:off x="0" y="0"/>
                          <a:ext cx="2324100" cy="140335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5D22ABF9" w14:textId="7E670C67" w:rsidR="000C48E9" w:rsidRPr="006C01C7" w:rsidRDefault="000C48E9" w:rsidP="000C48E9">
                            <w:pPr>
                              <w:jc w:val="both"/>
                              <w:rPr>
                                <w:rFonts w:cs="Times New Roman"/>
                                <w:i/>
                                <w:iCs/>
                                <w:color w:val="000000" w:themeColor="text1"/>
                                <w:lang w:eastAsia="de-DE"/>
                              </w:rPr>
                            </w:pPr>
                            <w:r w:rsidRPr="006C01C7">
                              <w:rPr>
                                <w:rFonts w:cs="Times New Roman"/>
                                <w:color w:val="000000" w:themeColor="text1"/>
                                <w:lang w:eastAsia="de-DE"/>
                              </w:rPr>
                              <w:t>Bei schlecht programmierten Algorithmen trägt der Entwickler die Schuld</w:t>
                            </w:r>
                            <w:r w:rsidR="0005188B">
                              <w:rPr>
                                <w:rFonts w:cs="Times New Roman"/>
                                <w:color w:val="000000" w:themeColor="text1"/>
                                <w:lang w:eastAsia="de-DE"/>
                              </w:rPr>
                              <w:t xml:space="preserve"> für Fehler</w:t>
                            </w:r>
                            <w:r w:rsidRPr="006C01C7">
                              <w:rPr>
                                <w:rFonts w:cs="Times New Roman"/>
                                <w:color w:val="000000" w:themeColor="text1"/>
                                <w:lang w:eastAsia="de-DE"/>
                              </w:rPr>
                              <w:t>. Bei KI-Systemen ist die Haftung allerdings nicht so klar, da die Ergebnisse nicht vorhersehbar sind. [4]</w:t>
                            </w:r>
                          </w:p>
                          <w:p w14:paraId="162C46C0" w14:textId="77777777" w:rsidR="000C48E9" w:rsidRPr="006C01C7" w:rsidRDefault="000C48E9" w:rsidP="000C48E9">
                            <w:pPr>
                              <w:jc w:val="both"/>
                              <w:rPr>
                                <w:color w:val="000000" w:themeColor="text1"/>
                              </w:rPr>
                            </w:pPr>
                          </w:p>
                          <w:p w14:paraId="3BA2FEAE"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1A1D1F5A" id="_x0000_s1039" type="#_x0000_t62" style="position:absolute;margin-left:-29.7pt;margin-top:121.85pt;width:183pt;height:110.5pt;z-index:2516582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rKWewIAAEMFAAAOAAAAZHJzL2Uyb0RvYy54bWysVEtv2zAMvg/YfxB0X2znsUcQpwhSZBhQ&#10;tEXToWdFlmIDsqhJSuzs14+SHSdoix2GXWyJj4/kR1KLm7ZW5Cisq0DnNBullAjNoaj0Pqc/nzef&#10;vlLiPNMFU6BFTk/C0Zvlxw+LxszFGEpQhbAEQbSbNyanpfdmniSOl6JmbgRGaFRKsDXzeLX7pLCs&#10;QfRaJeM0/Zw0YAtjgQvnUHrbKeky4kspuH+Q0glPVE4xNx+/Nn534ZssF2y+t8yUFe/TYP+QRc0q&#10;jUEHqFvmGTnY6g1UXXELDqQfcagTkLLiItaA1WTpq2q2JTMi1oLkODPQ5P4fLL8/bs2jRRoa4+YO&#10;j6GKVto6/DE/0kayTgNZovWEo3A8GU+zFDnlqMum6WQyi3QmF3djnf8uoCbhkNNGFHvxBAddPGFf&#10;1kwpOPjIGjveOY85oO/ZJ4TXsKmUCvJLcvHkT0oEA6WfhCRVEdKJQHFuxFpZcmTYcca50D7rVCUr&#10;RCfOZikm3sUbPGL0CBiQJQYesHuAMJNvsTuY3j64ijh2g3P6t8Q658EjRgbtB+e60mDfA1BYVR+5&#10;sz+T1FETWPLtrkVusDmTYBpEOyhOj5ZY6PbAGb6psDV3zPlHZnHwsZ24zP4BP1JBk1PoT5SUYH+/&#10;Jw/2OI+opaTBRcqp+3VgVlCifmic1G/ZdBo2L16msy9jvNhrze5aow/1GrBzGT4bhsdjsPfqfJQW&#10;6hfc+VWIiiqmOcbOKff2fFn7bsHx1eBitYpmuG2G+Tu9NTyAB6LDpD23L8yafj49jvY9nJeOzV9N&#10;ZWcbPDWsDh5kFUf2wmvfAtzUOEv9qxKegut7tLq8fcs/AAAA//8DAFBLAwQUAAYACAAAACEAdQva&#10;cuIAAAALAQAADwAAAGRycy9kb3ducmV2LnhtbEyPUUvDMBSF3wX/Q7iCb1vq1mWzNh0iDFQYYjfB&#10;x7S5ttXkpjTZWv+98UkfL+fjnO/m28kadsbBd44k3MwTYEi10x01Eo6H3WwDzAdFWhlHKOEbPWyL&#10;y4tcZdqN9IrnMjQslpDPlIQ2hD7j3NctWuXnrkeK2YcbrArxHBquBzXGcmv4IkkEt6qjuNCqHh9a&#10;rL/Kk5UwHSt6UyPtV8/V49O7KcXn7kVIeX013d8BCziFPxh+9aM6FNGpcifSnhkJs9VtGlEJi3S5&#10;BhaJZSIEsEpCKtI18CLn/38ofgAAAP//AwBQSwECLQAUAAYACAAAACEAtoM4kv4AAADhAQAAEwAA&#10;AAAAAAAAAAAAAAAAAAAAW0NvbnRlbnRfVHlwZXNdLnhtbFBLAQItABQABgAIAAAAIQA4/SH/1gAA&#10;AJQBAAALAAAAAAAAAAAAAAAAAC8BAABfcmVscy8ucmVsc1BLAQItABQABgAIAAAAIQAOFrKWewIA&#10;AEMFAAAOAAAAAAAAAAAAAAAAAC4CAABkcnMvZTJvRG9jLnhtbFBLAQItABQABgAIAAAAIQB1C9py&#10;4gAAAAsBAAAPAAAAAAAAAAAAAAAAANUEAABkcnMvZG93bnJldi54bWxQSwUGAAAAAAQABADzAAAA&#10;5AUAAAAA&#10;" adj="6300,24300" filled="f" strokecolor="#0a121c [484]" strokeweight="2pt">
                <v:textbox>
                  <w:txbxContent>
                    <w:p w14:paraId="5D22ABF9" w14:textId="7E670C67" w:rsidR="000C48E9" w:rsidRPr="006C01C7" w:rsidRDefault="000C48E9" w:rsidP="000C48E9">
                      <w:pPr>
                        <w:jc w:val="both"/>
                        <w:rPr>
                          <w:rFonts w:cs="Times New Roman"/>
                          <w:i/>
                          <w:iCs/>
                          <w:color w:val="000000" w:themeColor="text1"/>
                          <w:lang w:eastAsia="de-DE"/>
                        </w:rPr>
                      </w:pPr>
                      <w:r w:rsidRPr="006C01C7">
                        <w:rPr>
                          <w:rFonts w:cs="Times New Roman"/>
                          <w:color w:val="000000" w:themeColor="text1"/>
                          <w:lang w:eastAsia="de-DE"/>
                        </w:rPr>
                        <w:t>Bei schlecht programmierten Algorithmen trägt der Entwickler die Schuld</w:t>
                      </w:r>
                      <w:r w:rsidR="0005188B">
                        <w:rPr>
                          <w:rFonts w:cs="Times New Roman"/>
                          <w:color w:val="000000" w:themeColor="text1"/>
                          <w:lang w:eastAsia="de-DE"/>
                        </w:rPr>
                        <w:t xml:space="preserve"> für Fehler</w:t>
                      </w:r>
                      <w:r w:rsidRPr="006C01C7">
                        <w:rPr>
                          <w:rFonts w:cs="Times New Roman"/>
                          <w:color w:val="000000" w:themeColor="text1"/>
                          <w:lang w:eastAsia="de-DE"/>
                        </w:rPr>
                        <w:t>. Bei KI-Systemen ist die Haftung allerdings nicht so klar, da die Ergebnisse nicht vorhersehbar sind. [4]</w:t>
                      </w:r>
                    </w:p>
                    <w:p w14:paraId="162C46C0" w14:textId="77777777" w:rsidR="000C48E9" w:rsidRPr="006C01C7" w:rsidRDefault="000C48E9" w:rsidP="000C48E9">
                      <w:pPr>
                        <w:jc w:val="both"/>
                        <w:rPr>
                          <w:color w:val="000000" w:themeColor="text1"/>
                        </w:rPr>
                      </w:pPr>
                    </w:p>
                    <w:p w14:paraId="3BA2FEAE" w14:textId="77777777" w:rsidR="000C48E9" w:rsidRPr="006C01C7" w:rsidRDefault="000C48E9" w:rsidP="000C48E9">
                      <w:pPr>
                        <w:jc w:val="center"/>
                        <w:rPr>
                          <w:color w:val="000000" w:themeColor="text1"/>
                        </w:rPr>
                      </w:pPr>
                    </w:p>
                  </w:txbxContent>
                </v:textbox>
              </v:shape>
            </w:pict>
          </mc:Fallback>
        </mc:AlternateContent>
      </w:r>
      <w:r w:rsidR="0005188B">
        <w:rPr>
          <w:b/>
          <w:bCs/>
          <w:noProof/>
        </w:rPr>
        <mc:AlternateContent>
          <mc:Choice Requires="wps">
            <w:drawing>
              <wp:anchor distT="0" distB="0" distL="114300" distR="114300" simplePos="0" relativeHeight="251658253" behindDoc="0" locked="0" layoutInCell="1" allowOverlap="1" wp14:anchorId="0C18C2D5" wp14:editId="49B97141">
                <wp:simplePos x="0" y="0"/>
                <wp:positionH relativeFrom="column">
                  <wp:posOffset>2813685</wp:posOffset>
                </wp:positionH>
                <wp:positionV relativeFrom="paragraph">
                  <wp:posOffset>2138044</wp:posOffset>
                </wp:positionV>
                <wp:extent cx="2679065" cy="1647825"/>
                <wp:effectExtent l="0" t="0" r="26035" b="238125"/>
                <wp:wrapNone/>
                <wp:docPr id="393436226" name="Abgerundete rechteckige Legende 1"/>
                <wp:cNvGraphicFramePr/>
                <a:graphic xmlns:a="http://schemas.openxmlformats.org/drawingml/2006/main">
                  <a:graphicData uri="http://schemas.microsoft.com/office/word/2010/wordprocessingShape">
                    <wps:wsp>
                      <wps:cNvSpPr/>
                      <wps:spPr>
                        <a:xfrm>
                          <a:off x="0" y="0"/>
                          <a:ext cx="2679065" cy="16478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16250405" w14:textId="77777777" w:rsidR="000C48E9" w:rsidRPr="006C01C7" w:rsidRDefault="000C48E9" w:rsidP="000C48E9">
                            <w:pPr>
                              <w:ind w:right="-119"/>
                              <w:jc w:val="both"/>
                              <w:rPr>
                                <w:rFonts w:cs="Times New Roman"/>
                                <w:i/>
                                <w:iCs/>
                                <w:color w:val="000000" w:themeColor="text1"/>
                                <w:lang w:eastAsia="de-DE"/>
                              </w:rPr>
                            </w:pPr>
                            <w:r w:rsidRPr="006C01C7">
                              <w:rPr>
                                <w:rFonts w:cs="Times New Roman"/>
                                <w:color w:val="000000" w:themeColor="text1"/>
                                <w:lang w:eastAsia="de-DE"/>
                              </w:rPr>
                              <w:t>Eine sogenannte Gefährdungshaftung einzuführen, erscheint vielen sinnvoll. Dies würde bedeuten, dass der Anwender von KI-Systemen immer haftet, da er durch die Nutzung des KI-Systems eine Gefahrenquelle erschafft, die es sonst nicht gegeben hätte. [4]</w:t>
                            </w:r>
                          </w:p>
                          <w:p w14:paraId="2517FCCC" w14:textId="77777777" w:rsidR="000C48E9" w:rsidRPr="006C01C7" w:rsidRDefault="000C48E9" w:rsidP="000C48E9">
                            <w:pPr>
                              <w:ind w:right="-119"/>
                              <w:jc w:val="both"/>
                              <w:rPr>
                                <w:color w:val="000000" w:themeColor="text1"/>
                              </w:rPr>
                            </w:pPr>
                          </w:p>
                          <w:p w14:paraId="2449F4CE" w14:textId="77777777" w:rsidR="000C48E9" w:rsidRPr="006C01C7"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0C18C2D5" id="_x0000_s1040" type="#_x0000_t62" style="position:absolute;margin-left:221.55pt;margin-top:168.35pt;width:210.95pt;height:129.75pt;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b+WafQIAAEMFAAAOAAAAZHJzL2Uyb0RvYy54bWysVEtv2zAMvg/YfxB0X20HebRBnSJI0WFA&#10;0BZJh54VWYoNyKImKbGzXz9KdpyiLXYYdrElPj6SH0nd3rW1IkdhXQU6p9lVSonQHIpK73P68+Xh&#10;2zUlzjNdMAVa5PQkHL1bfP1y25i5GEEJqhCWIIh288bktPTezJPE8VLUzF2BERqVEmzNPF7tPiks&#10;axC9VskoTadJA7YwFrhwDqX3nZIuIr6UgvsnKZ3wROUUc/Pxa+N3F77J4pbN95aZsuJ9GuwfsqhZ&#10;pTHoAHXPPCMHW32AqituwYH0VxzqBKSsuIg1YDVZ+q6abcmMiLUgOc4MNLn/B8sfj1vzbJGGxri5&#10;w2OoopW2Dn/Mj7SRrNNAlmg94SgcTWc36XRCCUddNh3PrkeTQGdycTfW+e8CahIOOW1EsRcbOOhi&#10;g31ZMaXg4CNr7Lh2vvM9+4TwGh4qpYL8klw8+ZMSwUDpjZCkKkI6ESjOjVgpS44MO844F9pnnapk&#10;hejE2SRNY+sx18EjZh4BA7LEwAN2DxBm8iN2l3ZvH1xFHLvBOf1bYp3z4BEjg/aDc11psJ8BKKyq&#10;j9zZn0nqqAks+XbXIjfYnHEwDaIdFKdnSyx0e+AMf6iwNWvm/DOzOPi4IrjM/gk/UkGTU+hPlJRg&#10;f38mD/Y4j6ilpMFFyqn7dWBWUKJ+aJzUm2w8DpsXL+PJbIQX+1aze6vRh3oF2LkMnw3D4zHYe3U+&#10;Sgv1K+78MkRFFdMcY+eUe3u+rHy34PhqcLFcRjPcNsP8Wm8ND+CB6DBpL+0rs6afT4+j/QjnpWPz&#10;d1PZ2QZPDcuDB1nFkb3w2rcANzXOUv+qhKfg7T1aXd6+xR8AAAD//wMAUEsDBBQABgAIAAAAIQDm&#10;LQck4gAAAAsBAAAPAAAAZHJzL2Rvd25yZXYueG1sTI9RS8MwFIXfBf9DuIJvLt26xlmbDhEGKgyx&#10;TvAxbWJbTW5Kk63133t90sfL/TjnO8V2dpadzBh6jxKWiwSYwcbrHlsJh9fd1QZYiAq1sh6NhG8T&#10;YFuenxUq137CF3OqYssoBEOuJHQxDjnnoemMU2HhB4P0+/CjU5HOseV6VBOFO8tXSSK4Uz1SQ6cG&#10;c9+Z5qs6OgnzocY3NeE+e6ofHt9tJT53z0LKy4v57hZYNHP8g+FXn9ShJKfaH1EHZiWs1+mSUAlp&#10;Kq6BEbERGa2rJWQ3YgW8LPj/DeUPAAAA//8DAFBLAQItABQABgAIAAAAIQC2gziS/gAAAOEBAAAT&#10;AAAAAAAAAAAAAAAAAAAAAABbQ29udGVudF9UeXBlc10ueG1sUEsBAi0AFAAGAAgAAAAhADj9If/W&#10;AAAAlAEAAAsAAAAAAAAAAAAAAAAALwEAAF9yZWxzLy5yZWxzUEsBAi0AFAAGAAgAAAAhAMFv5Zp9&#10;AgAAQwUAAA4AAAAAAAAAAAAAAAAALgIAAGRycy9lMm9Eb2MueG1sUEsBAi0AFAAGAAgAAAAhAOYt&#10;ByTiAAAACwEAAA8AAAAAAAAAAAAAAAAA1wQAAGRycy9kb3ducmV2LnhtbFBLBQYAAAAABAAEAPMA&#10;AADmBQAAAAA=&#10;" adj="6300,24300" filled="f" strokecolor="#0a121c [484]" strokeweight="2pt">
                <v:textbox>
                  <w:txbxContent>
                    <w:p w14:paraId="16250405" w14:textId="77777777" w:rsidR="000C48E9" w:rsidRPr="006C01C7" w:rsidRDefault="000C48E9" w:rsidP="000C48E9">
                      <w:pPr>
                        <w:ind w:right="-119"/>
                        <w:jc w:val="both"/>
                        <w:rPr>
                          <w:rFonts w:cs="Times New Roman"/>
                          <w:i/>
                          <w:iCs/>
                          <w:color w:val="000000" w:themeColor="text1"/>
                          <w:lang w:eastAsia="de-DE"/>
                        </w:rPr>
                      </w:pPr>
                      <w:r w:rsidRPr="006C01C7">
                        <w:rPr>
                          <w:rFonts w:cs="Times New Roman"/>
                          <w:color w:val="000000" w:themeColor="text1"/>
                          <w:lang w:eastAsia="de-DE"/>
                        </w:rPr>
                        <w:t>Eine sogenannte Gefährdungshaftung einzuführen, erscheint vielen sinnvoll. Dies würde bedeuten, dass der Anwender von KI-Systemen immer haftet, da er durch die Nutzung des KI-Systems eine Gefahrenquelle erschafft, die es sonst nicht gegeben hätte. [4]</w:t>
                      </w:r>
                    </w:p>
                    <w:p w14:paraId="2517FCCC" w14:textId="77777777" w:rsidR="000C48E9" w:rsidRPr="006C01C7" w:rsidRDefault="000C48E9" w:rsidP="000C48E9">
                      <w:pPr>
                        <w:ind w:right="-119"/>
                        <w:jc w:val="both"/>
                        <w:rPr>
                          <w:color w:val="000000" w:themeColor="text1"/>
                        </w:rPr>
                      </w:pPr>
                    </w:p>
                    <w:p w14:paraId="2449F4CE" w14:textId="77777777" w:rsidR="000C48E9" w:rsidRPr="006C01C7" w:rsidRDefault="000C48E9" w:rsidP="000C48E9">
                      <w:pPr>
                        <w:jc w:val="center"/>
                        <w:rPr>
                          <w:color w:val="000000" w:themeColor="text1"/>
                        </w:rPr>
                      </w:pPr>
                    </w:p>
                  </w:txbxContent>
                </v:textbox>
              </v:shape>
            </w:pict>
          </mc:Fallback>
        </mc:AlternateContent>
      </w:r>
      <w:r w:rsidR="000C48E9">
        <w:rPr>
          <w:b/>
          <w:bCs/>
          <w:noProof/>
        </w:rPr>
        <mc:AlternateContent>
          <mc:Choice Requires="wps">
            <w:drawing>
              <wp:anchor distT="0" distB="0" distL="114300" distR="114300" simplePos="0" relativeHeight="251658252" behindDoc="0" locked="0" layoutInCell="1" allowOverlap="1" wp14:anchorId="15BF691E" wp14:editId="1C1308DA">
                <wp:simplePos x="0" y="0"/>
                <wp:positionH relativeFrom="column">
                  <wp:posOffset>3004185</wp:posOffset>
                </wp:positionH>
                <wp:positionV relativeFrom="paragraph">
                  <wp:posOffset>4445</wp:posOffset>
                </wp:positionV>
                <wp:extent cx="2700020" cy="1647825"/>
                <wp:effectExtent l="0" t="0" r="24130" b="238125"/>
                <wp:wrapNone/>
                <wp:docPr id="1310139412" name="Abgerundete rechteckige Legende 1"/>
                <wp:cNvGraphicFramePr/>
                <a:graphic xmlns:a="http://schemas.openxmlformats.org/drawingml/2006/main">
                  <a:graphicData uri="http://schemas.microsoft.com/office/word/2010/wordprocessingShape">
                    <wps:wsp>
                      <wps:cNvSpPr/>
                      <wps:spPr>
                        <a:xfrm>
                          <a:off x="0" y="0"/>
                          <a:ext cx="2700020" cy="16478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CB00E9E" w14:textId="77777777" w:rsidR="000C48E9" w:rsidRPr="00385F28" w:rsidRDefault="000C48E9" w:rsidP="000C48E9">
                            <w:pPr>
                              <w:jc w:val="both"/>
                              <w:rPr>
                                <w:color w:val="000000" w:themeColor="text1"/>
                              </w:rPr>
                            </w:pPr>
                            <w:r w:rsidRPr="00385F28">
                              <w:rPr>
                                <w:iCs/>
                                <w:color w:val="000000" w:themeColor="text1"/>
                              </w:rPr>
                              <w:t>Der KI-Einsatz</w:t>
                            </w:r>
                            <w:r w:rsidRPr="00385F28">
                              <w:rPr>
                                <w:rFonts w:asciiTheme="minorHAnsi" w:hAnsiTheme="minorHAnsi"/>
                                <w:iCs/>
                                <w:color w:val="000000" w:themeColor="text1"/>
                              </w:rPr>
                              <w:t xml:space="preserve"> muss immer mit Zustimmung des Vorgesetzten erfolgen, wenn Leistungen von </w:t>
                            </w:r>
                            <w:proofErr w:type="spellStart"/>
                            <w:r w:rsidRPr="00385F28">
                              <w:rPr>
                                <w:rFonts w:asciiTheme="minorHAnsi" w:hAnsiTheme="minorHAnsi"/>
                                <w:iCs/>
                                <w:color w:val="000000" w:themeColor="text1"/>
                              </w:rPr>
                              <w:t>ChatGPT</w:t>
                            </w:r>
                            <w:proofErr w:type="spellEnd"/>
                            <w:r w:rsidRPr="00385F28">
                              <w:rPr>
                                <w:rFonts w:asciiTheme="minorHAnsi" w:hAnsiTheme="minorHAnsi"/>
                                <w:iCs/>
                                <w:color w:val="000000" w:themeColor="text1"/>
                              </w:rPr>
                              <w:t xml:space="preserve"> </w:t>
                            </w:r>
                            <w:r w:rsidRPr="00385F28">
                              <w:rPr>
                                <w:iCs/>
                                <w:color w:val="000000" w:themeColor="text1"/>
                              </w:rPr>
                              <w:t>übernommen werden sollen.</w:t>
                            </w:r>
                            <w:r w:rsidRPr="00385F28">
                              <w:rPr>
                                <w:rFonts w:asciiTheme="minorHAnsi" w:hAnsiTheme="minorHAnsi"/>
                                <w:iCs/>
                                <w:color w:val="000000" w:themeColor="text1"/>
                              </w:rPr>
                              <w:t xml:space="preserve"> Wer ohne Zustimmung des Arbeitgebers KI nutzt - und dies auch nicht offenlegt - handelt sich also womöglich Ärger ein.</w:t>
                            </w:r>
                            <w:r>
                              <w:rPr>
                                <w:iCs/>
                                <w:color w:val="000000" w:themeColor="text1"/>
                              </w:rPr>
                              <w:t xml:space="preserve"> [1]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15BF691E" id="_x0000_s1041" type="#_x0000_t62" style="position:absolute;margin-left:236.55pt;margin-top:.35pt;width:212.6pt;height:129.75pt;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9FXqegIAAEMFAAAOAAAAZHJzL2Uyb0RvYy54bWysVMFu2zAMvQ/YPwi6r7aDpGmDOEWQIsOA&#10;og3aDj0rshQbkEVNUmJnXz9KdpygLXYYdrElkXykHh81v2trRQ7Cugp0TrOrlBKhORSV3uX05+v6&#10;2w0lzjNdMAVa5PQoHL1bfP0yb8xMjKAEVQhLEES7WWNyWnpvZknieClq5q7ACI1GCbZmHrd2lxSW&#10;NYheq2SUptdJA7YwFrhwDk/vOyNdRHwpBfdPUjrhicop1ubj18bvNnyTxZzNdpaZsuJ9GewfqqhZ&#10;pTHpAHXPPCN7W32AqituwYH0VxzqBKSsuIh3wNtk6bvbvJTMiHgXJMeZgSb3/2D54+HFbCzS0Bg3&#10;c7gMt2ilrcMf6yNtJOs4kCVaTzgejqZpmo6QU4627Ho8vRlNAp3JOdxY578LqElY5LQRxU48w14X&#10;z9iXFVMK9j6yxg4Pznexp5iQXsO6Uiqcn4uLK39UIjgo/SwkqYpQTgSKuhErZcmBYccZ50L7rDOV&#10;rBDdcTbB0vtah4hYeQQMyBITD9g9QNDkR+yu7N4/hIoouyE4/VthXfAQETOD9kNwXWmwnwEovFWf&#10;ufM/kdRRE1jy7bZFbrA5sS/haAvFcWOJhW4OnOHrClvzwJzfMIvCx3biMPsn/EgFTU6hX1FSgv39&#10;2XnwRz2ilZIGBymn7teeWUGJ+qFRqbfZeBwmL27Gk2mQjL20bC8tel+vADuX4bNheFwGf69OS2mh&#10;fsOZX4asaGKaY+6ccm9Pm5XvBhxfDS6Wy+iG02aYf9AvhgfwQHRQ2mv7xqzp9elR2o9wGjo2e6fK&#10;zjdEaljuPcgqSvbMa98CnNSopf5VCU/B5T56nd++xR8AAAD//wMAUEsDBBQABgAIAAAAIQAqk10K&#10;3wAAAAgBAAAPAAAAZHJzL2Rvd25yZXYueG1sTI9BS8NAFITvgv9heYI3u2mqaYx5KSIUVBAxttDj&#10;S7Im0d23Ibtt4r93PelxmGHmm3wzGy1OanS9ZYTlIgKhuLZNzy3C7n17lYJwnrghbVkhfCsHm+L8&#10;LKessRO/qVPpWxFK2GWE0Hk/ZFK6ulOG3MIOioP3YUdDPsixlc1IUyg3WsZRlEhDPYeFjgb10Kn6&#10;qzwahHlX8Z4mfrl5rh6fDrpMPrevCeLlxXx/B8Kr2f+F4Rc/oEMRmCp75MYJjXC9Xi1DFGENItjp&#10;bboCUSHESRSDLHL5/0DxAwAA//8DAFBLAQItABQABgAIAAAAIQC2gziS/gAAAOEBAAATAAAAAAAA&#10;AAAAAAAAAAAAAABbQ29udGVudF9UeXBlc10ueG1sUEsBAi0AFAAGAAgAAAAhADj9If/WAAAAlAEA&#10;AAsAAAAAAAAAAAAAAAAALwEAAF9yZWxzLy5yZWxzUEsBAi0AFAAGAAgAAAAhACb0Vep6AgAAQwUA&#10;AA4AAAAAAAAAAAAAAAAALgIAAGRycy9lMm9Eb2MueG1sUEsBAi0AFAAGAAgAAAAhACqTXQrfAAAA&#10;CAEAAA8AAAAAAAAAAAAAAAAA1AQAAGRycy9kb3ducmV2LnhtbFBLBQYAAAAABAAEAPMAAADgBQAA&#10;AAA=&#10;" adj="6300,24300" filled="f" strokecolor="#0a121c [484]" strokeweight="2pt">
                <v:textbox>
                  <w:txbxContent>
                    <w:p w14:paraId="0CB00E9E" w14:textId="77777777" w:rsidR="000C48E9" w:rsidRPr="00385F28" w:rsidRDefault="000C48E9" w:rsidP="000C48E9">
                      <w:pPr>
                        <w:jc w:val="both"/>
                        <w:rPr>
                          <w:color w:val="000000" w:themeColor="text1"/>
                        </w:rPr>
                      </w:pPr>
                      <w:r w:rsidRPr="00385F28">
                        <w:rPr>
                          <w:iCs/>
                          <w:color w:val="000000" w:themeColor="text1"/>
                        </w:rPr>
                        <w:t>Der KI-Einsatz</w:t>
                      </w:r>
                      <w:r w:rsidRPr="00385F28">
                        <w:rPr>
                          <w:rFonts w:asciiTheme="minorHAnsi" w:hAnsiTheme="minorHAnsi"/>
                          <w:iCs/>
                          <w:color w:val="000000" w:themeColor="text1"/>
                        </w:rPr>
                        <w:t xml:space="preserve"> muss immer mit Zustimmung des Vorgesetzten erfolgen, wenn Leistungen von </w:t>
                      </w:r>
                      <w:proofErr w:type="spellStart"/>
                      <w:r w:rsidRPr="00385F28">
                        <w:rPr>
                          <w:rFonts w:asciiTheme="minorHAnsi" w:hAnsiTheme="minorHAnsi"/>
                          <w:iCs/>
                          <w:color w:val="000000" w:themeColor="text1"/>
                        </w:rPr>
                        <w:t>ChatGPT</w:t>
                      </w:r>
                      <w:proofErr w:type="spellEnd"/>
                      <w:r w:rsidRPr="00385F28">
                        <w:rPr>
                          <w:rFonts w:asciiTheme="minorHAnsi" w:hAnsiTheme="minorHAnsi"/>
                          <w:iCs/>
                          <w:color w:val="000000" w:themeColor="text1"/>
                        </w:rPr>
                        <w:t xml:space="preserve"> </w:t>
                      </w:r>
                      <w:r w:rsidRPr="00385F28">
                        <w:rPr>
                          <w:iCs/>
                          <w:color w:val="000000" w:themeColor="text1"/>
                        </w:rPr>
                        <w:t>übernommen werden sollen.</w:t>
                      </w:r>
                      <w:r w:rsidRPr="00385F28">
                        <w:rPr>
                          <w:rFonts w:asciiTheme="minorHAnsi" w:hAnsiTheme="minorHAnsi"/>
                          <w:iCs/>
                          <w:color w:val="000000" w:themeColor="text1"/>
                        </w:rPr>
                        <w:t xml:space="preserve"> Wer ohne Zustimmung des Arbeitgebers KI nutzt - und dies auch nicht offenlegt - handelt sich also womöglich Ärger ein.</w:t>
                      </w:r>
                      <w:r>
                        <w:rPr>
                          <w:iCs/>
                          <w:color w:val="000000" w:themeColor="text1"/>
                        </w:rPr>
                        <w:t xml:space="preserve"> [1]</w:t>
                      </w:r>
                    </w:p>
                  </w:txbxContent>
                </v:textbox>
              </v:shape>
            </w:pict>
          </mc:Fallback>
        </mc:AlternateContent>
      </w:r>
      <w:r w:rsidR="000C48E9">
        <w:rPr>
          <w:b/>
          <w:bCs/>
          <w:noProof/>
        </w:rPr>
        <mc:AlternateContent>
          <mc:Choice Requires="wps">
            <w:drawing>
              <wp:anchor distT="0" distB="0" distL="114300" distR="114300" simplePos="0" relativeHeight="251658250" behindDoc="0" locked="0" layoutInCell="1" allowOverlap="1" wp14:anchorId="2EB1814B" wp14:editId="64AFADCE">
                <wp:simplePos x="0" y="0"/>
                <wp:positionH relativeFrom="column">
                  <wp:posOffset>-281940</wp:posOffset>
                </wp:positionH>
                <wp:positionV relativeFrom="paragraph">
                  <wp:posOffset>3376295</wp:posOffset>
                </wp:positionV>
                <wp:extent cx="2105660" cy="1123950"/>
                <wp:effectExtent l="0" t="0" r="27940" b="171450"/>
                <wp:wrapNone/>
                <wp:docPr id="881857040" name="Abgerundete rechteckige Legende 1"/>
                <wp:cNvGraphicFramePr/>
                <a:graphic xmlns:a="http://schemas.openxmlformats.org/drawingml/2006/main">
                  <a:graphicData uri="http://schemas.microsoft.com/office/word/2010/wordprocessingShape">
                    <wps:wsp>
                      <wps:cNvSpPr/>
                      <wps:spPr>
                        <a:xfrm>
                          <a:off x="0" y="0"/>
                          <a:ext cx="2105660" cy="112395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5D123A9D" w14:textId="188EA9A9" w:rsidR="000C48E9" w:rsidRDefault="00E51C4A" w:rsidP="000C48E9">
                            <w:pPr>
                              <w:pStyle w:val="id-storyelement-paragraph"/>
                              <w:shd w:val="clear" w:color="auto" w:fill="FFFFFF"/>
                              <w:spacing w:before="0" w:beforeAutospacing="0" w:after="450" w:afterAutospacing="0"/>
                              <w:ind w:right="-90"/>
                              <w:jc w:val="both"/>
                            </w:pPr>
                            <w:r>
                              <w:rPr>
                                <w:rFonts w:asciiTheme="minorHAnsi" w:eastAsiaTheme="minorEastAsia" w:hAnsiTheme="minorHAnsi"/>
                                <w:sz w:val="22"/>
                                <w:szCs w:val="22"/>
                              </w:rPr>
                              <w:t>„</w:t>
                            </w:r>
                            <w:r w:rsidR="000C48E9" w:rsidRPr="00E51C4A">
                              <w:rPr>
                                <w:rFonts w:asciiTheme="minorHAnsi" w:eastAsiaTheme="minorEastAsia" w:hAnsiTheme="minorHAnsi"/>
                                <w:i/>
                                <w:sz w:val="22"/>
                                <w:szCs w:val="22"/>
                              </w:rPr>
                              <w:t xml:space="preserve">KI-Systeme sind etwas anderes als eine Fräsmaschine oder das Korrekturprogramm. </w:t>
                            </w:r>
                            <w:r w:rsidRPr="00E51C4A">
                              <w:rPr>
                                <w:rFonts w:asciiTheme="minorHAnsi" w:eastAsiaTheme="minorEastAsia" w:hAnsiTheme="minorHAnsi"/>
                                <w:i/>
                                <w:sz w:val="22"/>
                                <w:szCs w:val="22"/>
                              </w:rPr>
                              <w:t xml:space="preserve">[…] </w:t>
                            </w:r>
                            <w:r w:rsidR="000C48E9" w:rsidRPr="00E51C4A">
                              <w:rPr>
                                <w:rFonts w:asciiTheme="minorHAnsi" w:eastAsiaTheme="minorEastAsia" w:hAnsiTheme="minorHAnsi"/>
                                <w:i/>
                                <w:sz w:val="22"/>
                                <w:szCs w:val="22"/>
                              </w:rPr>
                              <w:t>Das ist etwas, was die ganze Arbeit sozusagen übernimmt</w:t>
                            </w:r>
                            <w:r w:rsidR="000C48E9">
                              <w:rPr>
                                <w:rFonts w:asciiTheme="minorHAnsi" w:eastAsiaTheme="minorEastAsia" w:hAnsiTheme="minorHAnsi"/>
                                <w:sz w:val="22"/>
                                <w:szCs w:val="22"/>
                              </w:rPr>
                              <w:t>.</w:t>
                            </w:r>
                            <w:r>
                              <w:rPr>
                                <w:rFonts w:asciiTheme="minorHAnsi" w:eastAsiaTheme="minorEastAsia" w:hAnsiTheme="minorHAnsi"/>
                                <w:sz w:val="22"/>
                                <w:szCs w:val="22"/>
                              </w:rPr>
                              <w:t>“</w:t>
                            </w:r>
                            <w:r w:rsidR="000C48E9">
                              <w:rPr>
                                <w:rFonts w:asciiTheme="minorHAnsi" w:eastAsiaTheme="minorEastAsia" w:hAnsiTheme="minorHAnsi"/>
                                <w:sz w:val="22"/>
                                <w:szCs w:val="22"/>
                              </w:rPr>
                              <w:t xml:space="preserve"> [1]</w:t>
                            </w:r>
                          </w:p>
                          <w:p w14:paraId="1F5F7B7E" w14:textId="77777777" w:rsidR="000C48E9" w:rsidRPr="00706761"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2EB1814B" id="_x0000_s1042" type="#_x0000_t62" style="position:absolute;margin-left:-22.2pt;margin-top:265.85pt;width:165.8pt;height:88.5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QVWLewIAAEMFAAAOAAAAZHJzL2Uyb0RvYy54bWysVE1v2zAMvQ/YfxB0X2xnTdYGdYogRYcB&#10;QRskHXpWZCk2IIuapMTOfv0o2XGKtthh2MWW+PFIPpK6vWtrRY7Cugp0TrNRSonQHIpK73P68/nh&#10;yzUlzjNdMAVa5PQkHL2bf/5025iZGEMJqhCWIIh2s8bktPTezJLE8VLUzI3ACI1KCbZmHq92nxSW&#10;NYheq2ScptOkAVsYC1w4h9L7TknnEV9Kwf2TlE54onKKufn4tfG7C99kfstme8tMWfE+DfYPWdSs&#10;0hh0gLpnnpGDrd5B1RW34ED6EYc6ASkrLmINWE2WvqlmWzIjYi1IjjMDTe7/wfLH49asLdLQGDdz&#10;eAxVtNLW4Y/5kTaSdRrIEq0nHIXjLJ1Mp8gpR12Wjb/eTCKdycXdWOe/C6hJOOS0EcVebOCgiw32&#10;ZcmUgoOPrLHjynnMAX3PPiG8hodKqSC/JBdP/qREMFB6IySpipBOBIpzI5bKkiPDjjPOhfZZpypZ&#10;ITpxNknTc66DR4weAQOyxMADdg8QZvI9dpd2bx9cRRy7wTn9W2Kd8+ARI4P2g3NdabAfASisqo/c&#10;2Z9J6qgJLPl21yI32JxpMA2iHRSntSUWuj1whj9U2JoVc37NLA4+thOX2T/hRypocgr9iZIS7O+P&#10;5MEe5xG1lDS4SDl1vw7MCkrUD42TepNdXYXNi5erybcxXuxrze61Rh/qJWDnMnw2DI/HYO/V+Sgt&#10;1C+484sQFVVMc4ydU+7t+bL03YLjq8HFYhHNcNsM8yu9NTyAB6LDpD23L8yafj49jvYjnJeOzd5M&#10;ZWcbPDUsDh5kFUf2wmvfAtzUOEv9qxKegtf3aHV5++Z/AAAA//8DAFBLAwQUAAYACAAAACEAkuQM&#10;4uIAAAALAQAADwAAAGRycy9kb3ducmV2LnhtbEyPQUvEMBCF74L/IYzgbTfd2m1LbbqIsKCCLNYV&#10;PE6b2FaTSWmy2/rvjSc9Du/jvW/K3WI0O6vJDZYEbNYRMEWtlQN1Ao6v+1UOzHkkidqSEvCtHOyq&#10;y4sSC2lnelHn2ncslJArUEDv/Vhw7tpeGXRrOyoK2YedDPpwTh2XE86h3GgeR1HKDQ4UFnoc1X2v&#10;2q/6ZAQsx4becKbn7VPz8Piu6/Rzf0iFuL5a7m6BebX4Pxh+9YM6VMGpsSeSjmkBqyRJAipge7PJ&#10;gAUizrMYWCMgi/IMeFXy/z9UPwAAAP//AwBQSwECLQAUAAYACAAAACEAtoM4kv4AAADhAQAAEwAA&#10;AAAAAAAAAAAAAAAAAAAAW0NvbnRlbnRfVHlwZXNdLnhtbFBLAQItABQABgAIAAAAIQA4/SH/1gAA&#10;AJQBAAALAAAAAAAAAAAAAAAAAC8BAABfcmVscy8ucmVsc1BLAQItABQABgAIAAAAIQCWQVWLewIA&#10;AEMFAAAOAAAAAAAAAAAAAAAAAC4CAABkcnMvZTJvRG9jLnhtbFBLAQItABQABgAIAAAAIQCS5Azi&#10;4gAAAAsBAAAPAAAAAAAAAAAAAAAAANUEAABkcnMvZG93bnJldi54bWxQSwUGAAAAAAQABADzAAAA&#10;5AUAAAAA&#10;" adj="6300,24300" filled="f" strokecolor="#0a121c [484]" strokeweight="2pt">
                <v:textbox>
                  <w:txbxContent>
                    <w:p w14:paraId="5D123A9D" w14:textId="188EA9A9" w:rsidR="000C48E9" w:rsidRDefault="00E51C4A" w:rsidP="000C48E9">
                      <w:pPr>
                        <w:pStyle w:val="id-storyelement-paragraph"/>
                        <w:shd w:val="clear" w:color="auto" w:fill="FFFFFF"/>
                        <w:spacing w:before="0" w:beforeAutospacing="0" w:after="450" w:afterAutospacing="0"/>
                        <w:ind w:right="-90"/>
                        <w:jc w:val="both"/>
                      </w:pPr>
                      <w:r>
                        <w:rPr>
                          <w:rFonts w:asciiTheme="minorHAnsi" w:eastAsiaTheme="minorEastAsia" w:hAnsiTheme="minorHAnsi"/>
                          <w:sz w:val="22"/>
                          <w:szCs w:val="22"/>
                        </w:rPr>
                        <w:t>„</w:t>
                      </w:r>
                      <w:r w:rsidR="000C48E9" w:rsidRPr="00E51C4A">
                        <w:rPr>
                          <w:rFonts w:asciiTheme="minorHAnsi" w:eastAsiaTheme="minorEastAsia" w:hAnsiTheme="minorHAnsi"/>
                          <w:i/>
                          <w:sz w:val="22"/>
                          <w:szCs w:val="22"/>
                        </w:rPr>
                        <w:t xml:space="preserve">KI-Systeme sind etwas anderes als eine Fräsmaschine oder das Korrekturprogramm. </w:t>
                      </w:r>
                      <w:r w:rsidRPr="00E51C4A">
                        <w:rPr>
                          <w:rFonts w:asciiTheme="minorHAnsi" w:eastAsiaTheme="minorEastAsia" w:hAnsiTheme="minorHAnsi"/>
                          <w:i/>
                          <w:sz w:val="22"/>
                          <w:szCs w:val="22"/>
                        </w:rPr>
                        <w:t xml:space="preserve">[…] </w:t>
                      </w:r>
                      <w:r w:rsidR="000C48E9" w:rsidRPr="00E51C4A">
                        <w:rPr>
                          <w:rFonts w:asciiTheme="minorHAnsi" w:eastAsiaTheme="minorEastAsia" w:hAnsiTheme="minorHAnsi"/>
                          <w:i/>
                          <w:sz w:val="22"/>
                          <w:szCs w:val="22"/>
                        </w:rPr>
                        <w:t>Das ist etwas, was die ganze Arbeit sozusagen übernimmt</w:t>
                      </w:r>
                      <w:r w:rsidR="000C48E9">
                        <w:rPr>
                          <w:rFonts w:asciiTheme="minorHAnsi" w:eastAsiaTheme="minorEastAsia" w:hAnsiTheme="minorHAnsi"/>
                          <w:sz w:val="22"/>
                          <w:szCs w:val="22"/>
                        </w:rPr>
                        <w:t>.</w:t>
                      </w:r>
                      <w:r>
                        <w:rPr>
                          <w:rFonts w:asciiTheme="minorHAnsi" w:eastAsiaTheme="minorEastAsia" w:hAnsiTheme="minorHAnsi"/>
                          <w:sz w:val="22"/>
                          <w:szCs w:val="22"/>
                        </w:rPr>
                        <w:t>“</w:t>
                      </w:r>
                      <w:r w:rsidR="000C48E9">
                        <w:rPr>
                          <w:rFonts w:asciiTheme="minorHAnsi" w:eastAsiaTheme="minorEastAsia" w:hAnsiTheme="minorHAnsi"/>
                          <w:sz w:val="22"/>
                          <w:szCs w:val="22"/>
                        </w:rPr>
                        <w:t xml:space="preserve"> [1]</w:t>
                      </w:r>
                    </w:p>
                    <w:p w14:paraId="1F5F7B7E" w14:textId="77777777" w:rsidR="000C48E9" w:rsidRPr="00706761" w:rsidRDefault="000C48E9" w:rsidP="000C48E9">
                      <w:pPr>
                        <w:jc w:val="center"/>
                        <w:rPr>
                          <w:color w:val="000000" w:themeColor="text1"/>
                        </w:rPr>
                      </w:pPr>
                    </w:p>
                  </w:txbxContent>
                </v:textbox>
              </v:shape>
            </w:pict>
          </mc:Fallback>
        </mc:AlternateContent>
      </w:r>
      <w:r w:rsidR="000C48E9">
        <w:rPr>
          <w:rFonts w:asciiTheme="minorHAnsi" w:hAnsiTheme="minorHAnsi"/>
          <w:b/>
          <w:bCs/>
          <w:noProof/>
        </w:rPr>
        <mc:AlternateContent>
          <mc:Choice Requires="wps">
            <w:drawing>
              <wp:anchor distT="0" distB="0" distL="114300" distR="114300" simplePos="0" relativeHeight="251658249" behindDoc="0" locked="0" layoutInCell="1" allowOverlap="1" wp14:anchorId="4B63AAAC" wp14:editId="26CF14A7">
                <wp:simplePos x="0" y="0"/>
                <wp:positionH relativeFrom="column">
                  <wp:posOffset>-424816</wp:posOffset>
                </wp:positionH>
                <wp:positionV relativeFrom="paragraph">
                  <wp:posOffset>99695</wp:posOffset>
                </wp:positionV>
                <wp:extent cx="2600325" cy="1190625"/>
                <wp:effectExtent l="0" t="0" r="28575" b="180975"/>
                <wp:wrapNone/>
                <wp:docPr id="29166565" name="Abgerundete rechteckige Legende 1"/>
                <wp:cNvGraphicFramePr/>
                <a:graphic xmlns:a="http://schemas.openxmlformats.org/drawingml/2006/main">
                  <a:graphicData uri="http://schemas.microsoft.com/office/word/2010/wordprocessingShape">
                    <wps:wsp>
                      <wps:cNvSpPr/>
                      <wps:spPr>
                        <a:xfrm>
                          <a:off x="0" y="0"/>
                          <a:ext cx="2600325" cy="11906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57DB3108" w14:textId="77777777" w:rsidR="000C48E9" w:rsidRPr="00706761" w:rsidRDefault="000C48E9" w:rsidP="000C48E9">
                            <w:pPr>
                              <w:ind w:right="-34"/>
                              <w:jc w:val="both"/>
                              <w:rPr>
                                <w:color w:val="000000" w:themeColor="text1"/>
                              </w:rPr>
                            </w:pPr>
                            <w:r w:rsidRPr="00706761">
                              <w:rPr>
                                <w:color w:val="000000" w:themeColor="text1"/>
                              </w:rPr>
                              <w:t>Paragraf 613 des Bürgerlichen Gesetzbuches beinhaltet, dass Arbeitnehmer ihre Dienstleistung höchstpersönlich erfüllen müssen und diese nicht übertragen dürfen. [1]</w:t>
                            </w:r>
                          </w:p>
                          <w:p w14:paraId="0EF4EDD4" w14:textId="77777777" w:rsidR="000C48E9" w:rsidRPr="00706761" w:rsidRDefault="000C48E9" w:rsidP="000C48E9">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4B63AAAC" id="_x0000_s1043" type="#_x0000_t62" style="position:absolute;margin-left:-33.45pt;margin-top:7.85pt;width:204.75pt;height:93.75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CqeQIAAEMFAAAOAAAAZHJzL2Uyb0RvYy54bWysVFtv2jAUfp+0/2D5fSRhQFfUUCEqpkmo&#10;RW2nPhvHJpEcH882JOzX79gJoWqrPUx7Sc71O3ff3La1IkdhXQU6p9kopURoDkWl9zn9+bz+8o0S&#10;55kumAItcnoSjt4uPn+6acxcjKEEVQhLEES7eWNyWnpv5knieClq5kZghEalBFszj6zdJ4VlDaLX&#10;Khmn6SxpwBbGAhfOofSuU9JFxJdScP8gpROeqJxibj5+bfzuwjdZ3LD53jJTVrxPg/1DFjWrNAYd&#10;oO6YZ+Rgq3dQdcUtOJB+xKFOQMqKi1gDVpOlb6p5KpkRsRZsjjNDm9z/g+X3xyeztdiGxri5QzJU&#10;0Upbhz/mR9rYrNPQLNF6wlE4nqXp1/GUEo66LLtOZ8ggTnJxN9b57wJqEoicNqLYi0c46OIR57Ji&#10;SsHBx66x48b5zvfsE8JrWFdKBfkluUj5kxLBQOlHIUlVhHQiUNwbsVKWHBlOnHEutM86VckK0Ymz&#10;aZrG0WOug0fMPAIGZImBB+weIOzke+wu7d4+uIq4doNz+rfEOufBI0YG7QfnutJgPwJQWFUfubM/&#10;N6lrTeiSb3ct9gaHcxVMg2gHxWlriYXuDpzh6wpHs2HOb5nFxccTwWP2D/iRCpqcQk9RUoL9/ZE8&#10;2OM+opaSBg8pp+7XgVlBifqhcVOvs8kkXF5kJtOrMTL2tWb3WqMP9Qpwchk+G4ZHMth7dSalhfoF&#10;b34ZoqKKaY6xc8q9PTMr3x04vhpcLJfRDK/NML/RT4YH8NDosGnP7Quzpt9Pj6t9D+ejY/M3W9nZ&#10;Bk8Ny4MHWcWVvfS1HwFeatyl/lUJT8FrPlpd3r7FHwAAAP//AwBQSwMEFAAGAAgAAAAhAHFORDTg&#10;AAAACgEAAA8AAABkcnMvZG93bnJldi54bWxMj0FLxDAQhe+C/yGM4G03tetGrU0XERZUWMS6gse0&#10;GdtqMylNdlv/veNJj8P7eO+bfDO7XhxxDJ0nDRfLBARS7W1HjYb963ZxDSJEQ9b0nlDDNwbYFKcn&#10;ucmsn+gFj2VsBJdQyIyGNsYhkzLULToTln5A4uzDj85EPsdG2tFMXO56mSaJks50xAutGfC+xfqr&#10;PDgN876iNzPRbv1UPTy+96X63D4rrc/P5rtbEBHn+AfDrz6rQ8FOlT+QDaLXsFDqhlEO1lcgGFhd&#10;pgpEpSFNVinIIpf/Xyh+AAAA//8DAFBLAQItABQABgAIAAAAIQC2gziS/gAAAOEBAAATAAAAAAAA&#10;AAAAAAAAAAAAAABbQ29udGVudF9UeXBlc10ueG1sUEsBAi0AFAAGAAgAAAAhADj9If/WAAAAlAEA&#10;AAsAAAAAAAAAAAAAAAAALwEAAF9yZWxzLy5yZWxzUEsBAi0AFAAGAAgAAAAhAJXn8Kp5AgAAQwUA&#10;AA4AAAAAAAAAAAAAAAAALgIAAGRycy9lMm9Eb2MueG1sUEsBAi0AFAAGAAgAAAAhAHFORDTgAAAA&#10;CgEAAA8AAAAAAAAAAAAAAAAA0wQAAGRycy9kb3ducmV2LnhtbFBLBQYAAAAABAAEAPMAAADgBQAA&#10;AAA=&#10;" adj="6300,24300" filled="f" strokecolor="#0a121c [484]" strokeweight="2pt">
                <v:textbox>
                  <w:txbxContent>
                    <w:p w14:paraId="57DB3108" w14:textId="77777777" w:rsidR="000C48E9" w:rsidRPr="00706761" w:rsidRDefault="000C48E9" w:rsidP="000C48E9">
                      <w:pPr>
                        <w:ind w:right="-34"/>
                        <w:jc w:val="both"/>
                        <w:rPr>
                          <w:color w:val="000000" w:themeColor="text1"/>
                        </w:rPr>
                      </w:pPr>
                      <w:r w:rsidRPr="00706761">
                        <w:rPr>
                          <w:color w:val="000000" w:themeColor="text1"/>
                        </w:rPr>
                        <w:t>Paragraf 613 des Bürgerlichen Gesetzbuches beinhaltet, dass Arbeitnehmer ihre Dienstleistung höchstpersönlich erfüllen müssen und diese nicht übertragen dürfen. [1]</w:t>
                      </w:r>
                    </w:p>
                    <w:p w14:paraId="0EF4EDD4" w14:textId="77777777" w:rsidR="000C48E9" w:rsidRPr="00706761" w:rsidRDefault="000C48E9" w:rsidP="000C48E9">
                      <w:pPr>
                        <w:jc w:val="center"/>
                        <w:rPr>
                          <w:color w:val="000000" w:themeColor="text1"/>
                        </w:rPr>
                      </w:pPr>
                    </w:p>
                  </w:txbxContent>
                </v:textbox>
              </v:shape>
            </w:pict>
          </mc:Fallback>
        </mc:AlternateContent>
      </w:r>
      <w:r w:rsidR="000C48E9">
        <w:t xml:space="preserve"> </w:t>
      </w:r>
      <w:r w:rsidR="000C48E9">
        <w:br w:type="page"/>
      </w:r>
    </w:p>
    <w:tbl>
      <w:tblPr>
        <w:tblStyle w:val="Gitternetztabelle1hell"/>
        <w:tblW w:w="10349" w:type="dxa"/>
        <w:tblInd w:w="-856" w:type="dxa"/>
        <w:tblLook w:val="04A0" w:firstRow="1" w:lastRow="0" w:firstColumn="1" w:lastColumn="0" w:noHBand="0" w:noVBand="1"/>
      </w:tblPr>
      <w:tblGrid>
        <w:gridCol w:w="5132"/>
        <w:gridCol w:w="5217"/>
      </w:tblGrid>
      <w:tr w:rsidR="003457F0" w14:paraId="153867DC" w14:textId="77777777" w:rsidTr="00C2640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132" w:type="dxa"/>
          </w:tcPr>
          <w:p w14:paraId="3C39B8E2" w14:textId="77777777" w:rsidR="003457F0" w:rsidRDefault="003457F0" w:rsidP="00C26401">
            <w:r>
              <w:lastRenderedPageBreak/>
              <w:br w:type="page"/>
            </w:r>
            <w:r w:rsidRPr="00A6488F">
              <w:rPr>
                <w:sz w:val="28"/>
                <w:szCs w:val="28"/>
              </w:rPr>
              <w:t>Spricht für Klaus</w:t>
            </w:r>
          </w:p>
        </w:tc>
        <w:tc>
          <w:tcPr>
            <w:tcW w:w="5217" w:type="dxa"/>
          </w:tcPr>
          <w:p w14:paraId="0D767A24" w14:textId="77777777" w:rsidR="003457F0" w:rsidRDefault="003457F0" w:rsidP="00C26401">
            <w:pPr>
              <w:cnfStyle w:val="100000000000" w:firstRow="1" w:lastRow="0" w:firstColumn="0" w:lastColumn="0" w:oddVBand="0" w:evenVBand="0" w:oddHBand="0" w:evenHBand="0" w:firstRowFirstColumn="0" w:firstRowLastColumn="0" w:lastRowFirstColumn="0" w:lastRowLastColumn="0"/>
            </w:pPr>
            <w:r w:rsidRPr="00A6488F">
              <w:rPr>
                <w:sz w:val="28"/>
                <w:szCs w:val="28"/>
              </w:rPr>
              <w:t>Spricht für Wolfgang</w:t>
            </w:r>
          </w:p>
        </w:tc>
      </w:tr>
      <w:tr w:rsidR="003457F0" w14:paraId="57D4F913" w14:textId="77777777" w:rsidTr="003457F0">
        <w:trPr>
          <w:trHeight w:val="13649"/>
        </w:trPr>
        <w:tc>
          <w:tcPr>
            <w:cnfStyle w:val="001000000000" w:firstRow="0" w:lastRow="0" w:firstColumn="1" w:lastColumn="0" w:oddVBand="0" w:evenVBand="0" w:oddHBand="0" w:evenHBand="0" w:firstRowFirstColumn="0" w:firstRowLastColumn="0" w:lastRowFirstColumn="0" w:lastRowLastColumn="0"/>
            <w:tcW w:w="5132" w:type="dxa"/>
          </w:tcPr>
          <w:p w14:paraId="2FF51FEA" w14:textId="77777777" w:rsidR="003457F0" w:rsidRDefault="003457F0" w:rsidP="00C26401"/>
        </w:tc>
        <w:tc>
          <w:tcPr>
            <w:tcW w:w="5217" w:type="dxa"/>
          </w:tcPr>
          <w:p w14:paraId="69D6284D" w14:textId="77777777" w:rsidR="003457F0" w:rsidRDefault="003457F0" w:rsidP="00C26401">
            <w:pPr>
              <w:cnfStyle w:val="000000000000" w:firstRow="0" w:lastRow="0" w:firstColumn="0" w:lastColumn="0" w:oddVBand="0" w:evenVBand="0" w:oddHBand="0" w:evenHBand="0" w:firstRowFirstColumn="0" w:firstRowLastColumn="0" w:lastRowFirstColumn="0" w:lastRowLastColumn="0"/>
            </w:pPr>
          </w:p>
        </w:tc>
      </w:tr>
    </w:tbl>
    <w:p w14:paraId="124B4D19" w14:textId="77777777" w:rsidR="003457F0" w:rsidRDefault="003457F0">
      <w:pPr>
        <w:sectPr w:rsidR="003457F0" w:rsidSect="00CB4478">
          <w:headerReference w:type="default" r:id="rId12"/>
          <w:footerReference w:type="default" r:id="rId13"/>
          <w:headerReference w:type="first" r:id="rId14"/>
          <w:footerReference w:type="first" r:id="rId15"/>
          <w:pgSz w:w="11906" w:h="16838"/>
          <w:pgMar w:top="1418" w:right="1700" w:bottom="1134" w:left="1644" w:header="709" w:footer="709" w:gutter="0"/>
          <w:cols w:space="708"/>
          <w:titlePg/>
          <w:docGrid w:linePitch="360"/>
        </w:sectPr>
      </w:pPr>
    </w:p>
    <w:p w14:paraId="573B6FB3" w14:textId="7875F24B" w:rsidR="009B564A" w:rsidRDefault="00336346" w:rsidP="003457F0">
      <w:pPr>
        <w:pStyle w:val="berschrift1"/>
        <w:tabs>
          <w:tab w:val="left" w:pos="3324"/>
        </w:tabs>
      </w:pPr>
      <w:r>
        <w:lastRenderedPageBreak/>
        <w:t>Lösungsskizze</w:t>
      </w:r>
      <w:r w:rsidR="003457F0">
        <w:tab/>
      </w:r>
    </w:p>
    <w:p w14:paraId="11214E04" w14:textId="3F08A639" w:rsidR="00336346" w:rsidRDefault="00336346" w:rsidP="00336346">
      <w:pPr>
        <w:jc w:val="both"/>
      </w:pPr>
      <w:r>
        <w:t>Die Verteilung der Argumente kann individuell erfolgen</w:t>
      </w:r>
      <w:r w:rsidR="00FA7203">
        <w:t>,</w:t>
      </w:r>
      <w:r>
        <w:t xml:space="preserve"> jedoch gibt es einige klare Zuordnungen.</w:t>
      </w:r>
    </w:p>
    <w:p w14:paraId="5144A912" w14:textId="7FD10581" w:rsidR="00336346" w:rsidRDefault="00336346" w:rsidP="00336346">
      <w:pPr>
        <w:jc w:val="both"/>
      </w:pPr>
      <w:r>
        <w:rPr>
          <w:rFonts w:asciiTheme="minorHAnsi" w:hAnsiTheme="minorHAnsi"/>
          <w:b/>
          <w:bCs/>
          <w:noProof/>
        </w:rPr>
        <mc:AlternateContent>
          <mc:Choice Requires="wps">
            <w:drawing>
              <wp:anchor distT="0" distB="0" distL="114300" distR="114300" simplePos="0" relativeHeight="251667474" behindDoc="0" locked="0" layoutInCell="1" allowOverlap="1" wp14:anchorId="0FABE543" wp14:editId="46C118B5">
                <wp:simplePos x="0" y="0"/>
                <wp:positionH relativeFrom="column">
                  <wp:posOffset>3213880</wp:posOffset>
                </wp:positionH>
                <wp:positionV relativeFrom="paragraph">
                  <wp:posOffset>7180451</wp:posOffset>
                </wp:positionV>
                <wp:extent cx="2228850" cy="1143000"/>
                <wp:effectExtent l="0" t="0" r="19050" b="171450"/>
                <wp:wrapNone/>
                <wp:docPr id="1218483792" name="Abgerundete rechteckige Legende 1"/>
                <wp:cNvGraphicFramePr/>
                <a:graphic xmlns:a="http://schemas.openxmlformats.org/drawingml/2006/main">
                  <a:graphicData uri="http://schemas.microsoft.com/office/word/2010/wordprocessingShape">
                    <wps:wsp>
                      <wps:cNvSpPr/>
                      <wps:spPr>
                        <a:xfrm>
                          <a:off x="0" y="0"/>
                          <a:ext cx="2228850" cy="114300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510C0CB" w14:textId="77777777" w:rsidR="00336346" w:rsidRDefault="00336346" w:rsidP="00336346">
                            <w:pPr>
                              <w:pStyle w:val="id-storyelement-paragraph"/>
                              <w:shd w:val="clear" w:color="auto" w:fill="FFFFFF"/>
                              <w:spacing w:before="0" w:beforeAutospacing="0" w:after="450" w:afterAutospacing="0"/>
                              <w:ind w:right="27"/>
                              <w:jc w:val="both"/>
                              <w:rPr>
                                <w:rFonts w:asciiTheme="minorHAnsi" w:eastAsiaTheme="minorEastAsia" w:hAnsiTheme="minorHAnsi"/>
                                <w:sz w:val="22"/>
                                <w:szCs w:val="22"/>
                              </w:rPr>
                            </w:pPr>
                            <w:r>
                              <w:rPr>
                                <w:rFonts w:asciiTheme="minorHAnsi" w:eastAsiaTheme="minorEastAsia" w:hAnsiTheme="minorHAnsi"/>
                                <w:sz w:val="22"/>
                                <w:szCs w:val="22"/>
                              </w:rPr>
                              <w:t>Werden Aufgaben an KI-Systeme ausgelagert, besteht auch die Möglichkeit, dass Urheberrechte oder der Datenschutz verletzt werden. [1]</w:t>
                            </w:r>
                          </w:p>
                          <w:p w14:paraId="6EC0D794" w14:textId="77777777" w:rsidR="00336346" w:rsidRDefault="00336346" w:rsidP="00336346">
                            <w:pPr>
                              <w:ind w:right="27"/>
                              <w:jc w:val="both"/>
                            </w:pPr>
                          </w:p>
                          <w:p w14:paraId="771B2C91" w14:textId="77777777" w:rsidR="00336346" w:rsidRPr="00706761"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type w14:anchorId="0FABE543"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_x0000_s1043" type="#_x0000_t62" style="position:absolute;left:0;text-align:left;margin-left:253.05pt;margin-top:565.4pt;width:175.5pt;height:90pt;z-index:25166747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dtEeQIAAEMFAAAOAAAAZHJzL2Uyb0RvYy54bWysVE1v2zAMvQ/YfxB0X2xnydoGdYogRYYB&#10;QRukHXpWZCk2IIuapMTOfv0o2XGKtthh2MWW+PFIPpK6vWtrRY7Cugp0TrNRSonQHIpK73P683n1&#10;5ZoS55kumAItcnoSjt7NP3+6bcxMjKEEVQhLEES7WWNyWnpvZknieClq5kZghEalBFszj1e7TwrL&#10;GkSvVTJO029JA7YwFrhwDqX3nZLOI76UgvtHKZ3wROUUc/Pxa+N3F77J/JbN9paZsuJ9GuwfsqhZ&#10;pTHoAHXPPCMHW72DqituwYH0Iw51AlJWXMQasJosfVPNU8mMiLUgOc4MNLn/B8sfjk9mY5GGxriZ&#10;w2OoopW2Dn/Mj7SRrNNAlmg94Sgcj8fX11PklKMuyyZf0zTSmVzcjXX+u4CahENOG1HsxRYOuthi&#10;X5ZMKTj4yBo7rp3HHND37BPCa1hVSgX5Jbl48iclgoHSWyFJVYR0IlCcG7FUlhwZdpxxLrTPOlXJ&#10;CtGJs+kl18EjRo+AAVli4AG7Bwgz+R67S7u3D64ijt3gnP4tsc558IiRQfvBua402I8AFFbVR+7s&#10;zyR11ASWfLtrkRtszlUwDaIdFKeNJRa6PXCGrypszZo5v2EWBx/bicvsH/EjFTQ5hf5ESQn290fy&#10;YI/ziFpKGlyknLpfB2YFJeqHxkm9ySaTsHnxMplejfFiX2t2rzX6UC8BO5fhs2F4PAZ7r85HaaF+&#10;wZ1fhKioYppj7Jxyb8+Xpe8WHF8NLhaLaIbbZphf6yfDA3ggOkzac/vCrOnn0+NoP8B56djszVR2&#10;tsFTw+LgQVZxZC+89i3ATY2z1L8q4Sl4fY9Wl7dv/gcAAP//AwBQSwMEFAAGAAgAAAAhADz4wvPk&#10;AAAAEgEAAA8AAABkcnMvZG93bnJldi54bWxMT9FKxDAQfBf8h7CCb15Sj9aj1/QQ5UAFOawn3GPa&#10;5NpqsilN7lr/3vVJXxZ2ZnZ2ptjMzrKzGUPvUUKyEMAMNl732ErYv29vVsBCVKiV9WgkfJsAm/Ly&#10;olC59hO+mXMVW0YmGHIloYtxyDkPTWecCgs/GCTu6EenIq1jy/WoJjJ3lt8KkXGneqQPnRrMQ2ea&#10;r+rkJMz7Gj/UhK/pS/30fLBV9rndZVJeX82Paxr3a2DRzPHvAn47UH4oKVjtT6gDsxJSkSUkJSJZ&#10;CmpCklV6R1BN0DIhiJcF/1+l/AEAAP//AwBQSwECLQAUAAYACAAAACEAtoM4kv4AAADhAQAAEwAA&#10;AAAAAAAAAAAAAAAAAAAAW0NvbnRlbnRfVHlwZXNdLnhtbFBLAQItABQABgAIAAAAIQA4/SH/1gAA&#10;AJQBAAALAAAAAAAAAAAAAAAAAC8BAABfcmVscy8ucmVsc1BLAQItABQABgAIAAAAIQBOMdtEeQIA&#10;AEMFAAAOAAAAAAAAAAAAAAAAAC4CAABkcnMvZTJvRG9jLnhtbFBLAQItABQABgAIAAAAIQA8+MLz&#10;5AAAABIBAAAPAAAAAAAAAAAAAAAAANMEAABkcnMvZG93bnJldi54bWxQSwUGAAAAAAQABADzAAAA&#10;5AUAAAAA&#10;" adj="6300,24300" filled="f" strokecolor="#0a121c [484]" strokeweight="2pt">
                <v:textbox>
                  <w:txbxContent>
                    <w:p w14:paraId="0510C0CB" w14:textId="77777777" w:rsidR="00336346" w:rsidRDefault="00336346" w:rsidP="00336346">
                      <w:pPr>
                        <w:pStyle w:val="id-storyelement-paragraph"/>
                        <w:shd w:val="clear" w:color="auto" w:fill="FFFFFF"/>
                        <w:spacing w:before="0" w:beforeAutospacing="0" w:after="450" w:afterAutospacing="0"/>
                        <w:ind w:right="27"/>
                        <w:jc w:val="both"/>
                        <w:rPr>
                          <w:rFonts w:asciiTheme="minorHAnsi" w:eastAsiaTheme="minorEastAsia" w:hAnsiTheme="minorHAnsi"/>
                          <w:sz w:val="22"/>
                          <w:szCs w:val="22"/>
                        </w:rPr>
                      </w:pPr>
                      <w:r>
                        <w:rPr>
                          <w:rFonts w:asciiTheme="minorHAnsi" w:eastAsiaTheme="minorEastAsia" w:hAnsiTheme="minorHAnsi"/>
                          <w:sz w:val="22"/>
                          <w:szCs w:val="22"/>
                        </w:rPr>
                        <w:t>Werden Aufgaben an KI-Systeme ausgelagert, besteht auch die Möglichkeit, dass Urheberrechte oder der Datenschutz verletzt werden. [1]</w:t>
                      </w:r>
                    </w:p>
                    <w:p w14:paraId="6EC0D794" w14:textId="77777777" w:rsidR="00336346" w:rsidRDefault="00336346" w:rsidP="00336346">
                      <w:pPr>
                        <w:ind w:right="27"/>
                        <w:jc w:val="both"/>
                      </w:pPr>
                    </w:p>
                    <w:p w14:paraId="771B2C91" w14:textId="77777777" w:rsidR="00336346" w:rsidRPr="00706761" w:rsidRDefault="00336346" w:rsidP="00336346">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71570" behindDoc="0" locked="0" layoutInCell="1" allowOverlap="1" wp14:anchorId="4463FA87" wp14:editId="7B77861A">
                <wp:simplePos x="0" y="0"/>
                <wp:positionH relativeFrom="column">
                  <wp:posOffset>3212264</wp:posOffset>
                </wp:positionH>
                <wp:positionV relativeFrom="paragraph">
                  <wp:posOffset>5485765</wp:posOffset>
                </wp:positionV>
                <wp:extent cx="2324100" cy="1403350"/>
                <wp:effectExtent l="0" t="0" r="19050" b="215900"/>
                <wp:wrapNone/>
                <wp:docPr id="579755405" name="Abgerundete rechteckige Legende 1"/>
                <wp:cNvGraphicFramePr/>
                <a:graphic xmlns:a="http://schemas.openxmlformats.org/drawingml/2006/main">
                  <a:graphicData uri="http://schemas.microsoft.com/office/word/2010/wordprocessingShape">
                    <wps:wsp>
                      <wps:cNvSpPr/>
                      <wps:spPr>
                        <a:xfrm>
                          <a:off x="0" y="0"/>
                          <a:ext cx="2324100" cy="140335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0BE4FE1A" w14:textId="77777777" w:rsidR="00336346" w:rsidRPr="006C01C7" w:rsidRDefault="00336346" w:rsidP="00336346">
                            <w:pPr>
                              <w:jc w:val="both"/>
                              <w:rPr>
                                <w:rFonts w:cs="Times New Roman"/>
                                <w:i/>
                                <w:iCs/>
                                <w:color w:val="000000" w:themeColor="text1"/>
                                <w:lang w:eastAsia="de-DE"/>
                              </w:rPr>
                            </w:pPr>
                            <w:r w:rsidRPr="006C01C7">
                              <w:rPr>
                                <w:rFonts w:cs="Times New Roman"/>
                                <w:color w:val="000000" w:themeColor="text1"/>
                                <w:lang w:eastAsia="de-DE"/>
                              </w:rPr>
                              <w:t>Bei schlecht programmierten Algorithmen trägt der Entwickler die Schuld</w:t>
                            </w:r>
                            <w:r>
                              <w:rPr>
                                <w:rFonts w:cs="Times New Roman"/>
                                <w:color w:val="000000" w:themeColor="text1"/>
                                <w:lang w:eastAsia="de-DE"/>
                              </w:rPr>
                              <w:t xml:space="preserve"> für Fehler</w:t>
                            </w:r>
                            <w:r w:rsidRPr="006C01C7">
                              <w:rPr>
                                <w:rFonts w:cs="Times New Roman"/>
                                <w:color w:val="000000" w:themeColor="text1"/>
                                <w:lang w:eastAsia="de-DE"/>
                              </w:rPr>
                              <w:t>. Bei KI-Systemen ist die Haftung allerdings nicht so klar, da die Ergebnisse nicht vorhersehbar sind. [4]</w:t>
                            </w:r>
                          </w:p>
                          <w:p w14:paraId="6AF4DC12" w14:textId="77777777" w:rsidR="00336346" w:rsidRPr="006C01C7" w:rsidRDefault="00336346" w:rsidP="00336346">
                            <w:pPr>
                              <w:jc w:val="both"/>
                              <w:rPr>
                                <w:color w:val="000000" w:themeColor="text1"/>
                              </w:rPr>
                            </w:pPr>
                          </w:p>
                          <w:p w14:paraId="4EAB9A52" w14:textId="77777777" w:rsidR="00336346" w:rsidRPr="006C01C7"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4463FA87" id="_x0000_s1044" type="#_x0000_t62" style="position:absolute;left:0;text-align:left;margin-left:252.95pt;margin-top:431.95pt;width:183pt;height:110.5pt;z-index:2516715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tP5uewIAAEMFAAAOAAAAZHJzL2Uyb0RvYy54bWysVEtv2zAMvg/YfxB0X23nsbVBnCJI0WFA&#10;0AZph54VWYoNyKImKbGzXz9KdpyiLXYYdrElPj6SH0nNb9takaOwrgKd0+wqpURoDkWl9zn9+Xz/&#10;5ZoS55kumAItcnoSjt4uPn+aN2YmRlCCKoQlCKLdrDE5Lb03syRxvBQ1c1dghEalBFszj1e7TwrL&#10;GkSvVTJK069JA7YwFrhwDqV3nZIuIr6UgvtHKZ3wROUUc/Pxa+N3F77JYs5me8tMWfE+DfYPWdSs&#10;0hh0gLpjnpGDrd5B1RW34ED6Kw51AlJWXMQasJosfVPNU8mMiLUgOc4MNLn/B8sfjk9mY5GGxriZ&#10;w2OoopW2Dn/Mj7SRrNNAlmg94SgcjUeTLEVOOeqySToeTyOdycXdWOe/C6hJOOS0EcVebOGgiy32&#10;ZcWUgoOPrLHj2nnMAX3PPiG8hvtKqSC/JBdP/qREMFB6KySpipBOBIpzI1bKkiPDjjPOhfZZpypZ&#10;ITpxNk0x8S7e4BGjR8CALDHwgN0DhJl8j93B9PbBVcSxG5zTvyXWOQ8eMTJoPzjXlQb7EYDCqvrI&#10;nf2ZpI6awJJvdy1yg825DqZBtIPitLHEQrcHzvD7CluzZs5vmMXBx3biMvtH/EgFTU6hP1FSgv39&#10;kTzY4zyilpIGFymn7teBWUGJ+qFxUm+yySRsXrxMpt9GeLGvNbvXGn2oV4Cdy/DZMDweg71X56O0&#10;UL/gzi9DVFQxzTF2Trm358vKdwuOrwYXy2U0w20zzK/1k+EBPBAdJu25fWHW9PPpcbQf4Lx0bPZm&#10;Kjvb4KlhefAgqziyF177FuCmxlnqX5XwFLy+R6vL27f4AwAA//8DAFBLAwQUAAYACAAAACEAS/Pv&#10;9+QAAAARAQAADwAAAGRycy9kb3ducmV2LnhtbExPTUvEMBC9C/6HMII3N1m1tdttuoiyoAsi1hU8&#10;pk1sq8mkNNlt/feOJ70Mb5g376PYzM6yoxlD71HCciGAGWy87rGVsH/dXmTAQlSolfVoJHybAJvy&#10;9KRQufYTvphjFVtGIhhyJaGLccg5D01nnAoLPxik24cfnYq0ji3Xo5pI3Fl+KUTKneqRHDo1mLvO&#10;NF/VwUmY9zW+qQmfkl398Phuq/Rz+5xKeX42369p3K6BRTPHvw/47UD5oaRgtT+gDsxKSESyIqqE&#10;LL0iQIzsZkmgJqrIrlfAy4L/b1L+AAAA//8DAFBLAQItABQABgAIAAAAIQC2gziS/gAAAOEBAAAT&#10;AAAAAAAAAAAAAAAAAAAAAABbQ29udGVudF9UeXBlc10ueG1sUEsBAi0AFAAGAAgAAAAhADj9If/W&#10;AAAAlAEAAAsAAAAAAAAAAAAAAAAALwEAAF9yZWxzLy5yZWxzUEsBAi0AFAAGAAgAAAAhAAO0/m57&#10;AgAAQwUAAA4AAAAAAAAAAAAAAAAALgIAAGRycy9lMm9Eb2MueG1sUEsBAi0AFAAGAAgAAAAhAEvz&#10;7/fkAAAAEQEAAA8AAAAAAAAAAAAAAAAA1QQAAGRycy9kb3ducmV2LnhtbFBLBQYAAAAABAAEAPMA&#10;AADmBQAAAAA=&#10;" adj="6300,24300" filled="f" strokecolor="#0a121c [484]" strokeweight="2pt">
                <v:textbox>
                  <w:txbxContent>
                    <w:p w14:paraId="0BE4FE1A" w14:textId="77777777" w:rsidR="00336346" w:rsidRPr="006C01C7" w:rsidRDefault="00336346" w:rsidP="00336346">
                      <w:pPr>
                        <w:jc w:val="both"/>
                        <w:rPr>
                          <w:rFonts w:cs="Times New Roman"/>
                          <w:i/>
                          <w:iCs/>
                          <w:color w:val="000000" w:themeColor="text1"/>
                          <w:lang w:eastAsia="de-DE"/>
                        </w:rPr>
                      </w:pPr>
                      <w:r w:rsidRPr="006C01C7">
                        <w:rPr>
                          <w:rFonts w:cs="Times New Roman"/>
                          <w:color w:val="000000" w:themeColor="text1"/>
                          <w:lang w:eastAsia="de-DE"/>
                        </w:rPr>
                        <w:t>Bei schlecht programmierten Algorithmen trägt der Entwickler die Schuld</w:t>
                      </w:r>
                      <w:r>
                        <w:rPr>
                          <w:rFonts w:cs="Times New Roman"/>
                          <w:color w:val="000000" w:themeColor="text1"/>
                          <w:lang w:eastAsia="de-DE"/>
                        </w:rPr>
                        <w:t xml:space="preserve"> für Fehler</w:t>
                      </w:r>
                      <w:r w:rsidRPr="006C01C7">
                        <w:rPr>
                          <w:rFonts w:cs="Times New Roman"/>
                          <w:color w:val="000000" w:themeColor="text1"/>
                          <w:lang w:eastAsia="de-DE"/>
                        </w:rPr>
                        <w:t>. Bei KI-Systemen ist die Haftung allerdings nicht so klar, da die Ergebnisse nicht vorhersehbar sind. [4]</w:t>
                      </w:r>
                    </w:p>
                    <w:p w14:paraId="6AF4DC12" w14:textId="77777777" w:rsidR="00336346" w:rsidRPr="006C01C7" w:rsidRDefault="00336346" w:rsidP="00336346">
                      <w:pPr>
                        <w:jc w:val="both"/>
                        <w:rPr>
                          <w:color w:val="000000" w:themeColor="text1"/>
                        </w:rPr>
                      </w:pPr>
                    </w:p>
                    <w:p w14:paraId="4EAB9A52" w14:textId="77777777" w:rsidR="00336346" w:rsidRPr="006C01C7" w:rsidRDefault="00336346" w:rsidP="00336346">
                      <w:pPr>
                        <w:jc w:val="center"/>
                        <w:rPr>
                          <w:color w:val="000000" w:themeColor="text1"/>
                        </w:rPr>
                      </w:pPr>
                    </w:p>
                  </w:txbxContent>
                </v:textbox>
              </v:shape>
            </w:pict>
          </mc:Fallback>
        </mc:AlternateContent>
      </w:r>
      <w:r>
        <w:rPr>
          <w:rFonts w:asciiTheme="minorHAnsi" w:hAnsiTheme="minorHAnsi"/>
          <w:b/>
          <w:bCs/>
          <w:noProof/>
        </w:rPr>
        <mc:AlternateContent>
          <mc:Choice Requires="wps">
            <w:drawing>
              <wp:anchor distT="0" distB="0" distL="114300" distR="114300" simplePos="0" relativeHeight="251669522" behindDoc="0" locked="0" layoutInCell="1" allowOverlap="1" wp14:anchorId="6F8F4958" wp14:editId="4EFB1475">
                <wp:simplePos x="0" y="0"/>
                <wp:positionH relativeFrom="column">
                  <wp:posOffset>3202996</wp:posOffset>
                </wp:positionH>
                <wp:positionV relativeFrom="paragraph">
                  <wp:posOffset>4081458</wp:posOffset>
                </wp:positionV>
                <wp:extent cx="2600325" cy="1190625"/>
                <wp:effectExtent l="0" t="0" r="28575" b="180975"/>
                <wp:wrapNone/>
                <wp:docPr id="1487271964" name="Abgerundete rechteckige Legende 1"/>
                <wp:cNvGraphicFramePr/>
                <a:graphic xmlns:a="http://schemas.openxmlformats.org/drawingml/2006/main">
                  <a:graphicData uri="http://schemas.microsoft.com/office/word/2010/wordprocessingShape">
                    <wps:wsp>
                      <wps:cNvSpPr/>
                      <wps:spPr>
                        <a:xfrm>
                          <a:off x="0" y="0"/>
                          <a:ext cx="2600325" cy="11906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45C50DBC" w14:textId="77777777" w:rsidR="00336346" w:rsidRPr="00706761" w:rsidRDefault="00336346" w:rsidP="00336346">
                            <w:pPr>
                              <w:ind w:right="-34"/>
                              <w:jc w:val="both"/>
                              <w:rPr>
                                <w:color w:val="000000" w:themeColor="text1"/>
                              </w:rPr>
                            </w:pPr>
                            <w:r w:rsidRPr="00706761">
                              <w:rPr>
                                <w:color w:val="000000" w:themeColor="text1"/>
                              </w:rPr>
                              <w:t>Paragraf 613 des Bürgerlichen Gesetzbuches beinhaltet, dass Arbeitnehmer ihre Dienstleistung höchstpersönlich erfüllen müssen und diese nicht übertragen dürfen. [1]</w:t>
                            </w:r>
                          </w:p>
                          <w:p w14:paraId="33ACCAAD" w14:textId="77777777" w:rsidR="00336346" w:rsidRPr="00706761"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6F8F4958" id="_x0000_s1045" type="#_x0000_t62" style="position:absolute;left:0;text-align:left;margin-left:252.2pt;margin-top:321.35pt;width:204.75pt;height:93.75pt;z-index:25166952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psaFeQIAAEMFAAAOAAAAZHJzL2Uyb0RvYy54bWysVFtP2zAUfp+0/2D5fSTpgI2KFFVFTJMQ&#10;Q8DEs+scN5EcH892m3S/fsdOmiJAe5j2kpzrd+6+vOpbzXbgfIOm5MVJzhkYiVVjNiX/+XTz6Stn&#10;PghTCY0GSr4Hz68WHz9cdnYOM6xRV+AYgRg/72zJ6xDsPMu8rKEV/gQtGFIqdK0IxLpNVjnREXqr&#10;s1men2cduso6lOA9Sa8HJV8kfKVAhh9KeQhMl5xyC+nr0ncdv9niUsw3Tti6kWMa4h+yaEVjKOgE&#10;dS2CYFvXvIFqG+nQowonEtsMlWokpBqomiJ/Vc1jLSykWqg53k5t8v8PVt7tHu29ozZ01s89kbGK&#10;Xrk2/ik/1qdm7admQR+YJOHsPM8/z844k6Qriov8nBjCyY7u1vnwDbBlkSh5B9UGHnBrqgeay0po&#10;jduQuiZ2tz4MvgefGN7gTaN1lB+TS1TYa4gG2jyAYk0V00lAaW9gpR3bCZq4kBJMKAZVLSoYxMVZ&#10;nqfRU66TR8o8AUZkRYEn7BEg7uRb7CHt0T66Qlq7yTn/W2KD8+SRIqMJk3PbGHTvAWiqaow82B+a&#10;NLQmdin06556Q8O5iKZRtMZqf++Yw+EOvJU3DY3mVvhwLxwtPp0IHXP4QR+lsSs5jhRnNbrf78mj&#10;Pe0jaTnr6JBK7n9thQPO9HdDm3pRnJ7Gy0vM6dmXGTHupWb9UmO27QppcgU9G1YmMtoHfSCVw/aZ&#10;bn4Zo5JKGEmxSy6DOzCrMBw4vRoSlstkRtdmRbg1j1ZG8NjouGlP/bNwdtzPQKt9h4ejE/NXWznY&#10;Rk+Dy21A1aSVPfZ1HAFdatql8VWJT8FLPlkd377FHwAAAP//AwBQSwMEFAAGAAgAAAAhAIUHdyTl&#10;AAAAEAEAAA8AAABkcnMvZG93bnJldi54bWxMT11LwzAUfRf8D+EKvrlkXVe3rrdDlIEKInYb+Ji2&#10;sa0mN6XJ1vrvjU/6cuFwz2e2nYxmZzW4zhLCfCaAKaps3VGDcNjvblbAnJdUS21JIXwrB9v88iKT&#10;aW1HelPnwjcsmJBLJULrfZ9y7qpWGelmtlcUfh92MNIHODS8HuQYzI3mkRAJN7KjkNDKXt23qvoq&#10;TgZhOpR0lCO9LJ/Lx6d3XSSfu9cE8fpqetiEc7cB5tXk/xTwuyH0hzwUK+2Jasc0wlLEcaAiJHF0&#10;Cyww1vPFGliJsFqICHie8f9D8h8AAAD//wMAUEsBAi0AFAAGAAgAAAAhALaDOJL+AAAA4QEAABMA&#10;AAAAAAAAAAAAAAAAAAAAAFtDb250ZW50X1R5cGVzXS54bWxQSwECLQAUAAYACAAAACEAOP0h/9YA&#10;AACUAQAACwAAAAAAAAAAAAAAAAAvAQAAX3JlbHMvLnJlbHNQSwECLQAUAAYACAAAACEA1abGhXkC&#10;AABDBQAADgAAAAAAAAAAAAAAAAAuAgAAZHJzL2Uyb0RvYy54bWxQSwECLQAUAAYACAAAACEAhQd3&#10;JOUAAAAQAQAADwAAAAAAAAAAAAAAAADTBAAAZHJzL2Rvd25yZXYueG1sUEsFBgAAAAAEAAQA8wAA&#10;AOUFAAAAAA==&#10;" adj="6300,24300" filled="f" strokecolor="#0a121c [484]" strokeweight="2pt">
                <v:textbox>
                  <w:txbxContent>
                    <w:p w14:paraId="45C50DBC" w14:textId="77777777" w:rsidR="00336346" w:rsidRPr="00706761" w:rsidRDefault="00336346" w:rsidP="00336346">
                      <w:pPr>
                        <w:ind w:right="-34"/>
                        <w:jc w:val="both"/>
                        <w:rPr>
                          <w:color w:val="000000" w:themeColor="text1"/>
                        </w:rPr>
                      </w:pPr>
                      <w:r w:rsidRPr="00706761">
                        <w:rPr>
                          <w:color w:val="000000" w:themeColor="text1"/>
                        </w:rPr>
                        <w:t>Paragraf 613 des Bürgerlichen Gesetzbuches beinhaltet, dass Arbeitnehmer ihre Dienstleistung höchstpersönlich erfüllen müssen und diese nicht übertragen dürfen. [1]</w:t>
                      </w:r>
                    </w:p>
                    <w:p w14:paraId="33ACCAAD" w14:textId="77777777" w:rsidR="00336346" w:rsidRPr="00706761" w:rsidRDefault="00336346" w:rsidP="00336346">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66450" behindDoc="0" locked="0" layoutInCell="1" allowOverlap="1" wp14:anchorId="5D278B77" wp14:editId="7129E5EC">
                <wp:simplePos x="0" y="0"/>
                <wp:positionH relativeFrom="column">
                  <wp:posOffset>3147743</wp:posOffset>
                </wp:positionH>
                <wp:positionV relativeFrom="paragraph">
                  <wp:posOffset>2213273</wp:posOffset>
                </wp:positionV>
                <wp:extent cx="2571750" cy="1638300"/>
                <wp:effectExtent l="0" t="0" r="19050" b="228600"/>
                <wp:wrapNone/>
                <wp:docPr id="1489985902" name="Abgerundete rechteckige Legende 1"/>
                <wp:cNvGraphicFramePr/>
                <a:graphic xmlns:a="http://schemas.openxmlformats.org/drawingml/2006/main">
                  <a:graphicData uri="http://schemas.microsoft.com/office/word/2010/wordprocessingShape">
                    <wps:wsp>
                      <wps:cNvSpPr/>
                      <wps:spPr>
                        <a:xfrm>
                          <a:off x="0" y="0"/>
                          <a:ext cx="2571750" cy="1638300"/>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6AB69999" w14:textId="77777777" w:rsidR="00336346" w:rsidRPr="00923FA3" w:rsidRDefault="00336346" w:rsidP="00336346">
                            <w:pPr>
                              <w:spacing w:after="0"/>
                              <w:ind w:right="65"/>
                              <w:jc w:val="both"/>
                              <w:rPr>
                                <w:color w:val="000000" w:themeColor="text1"/>
                              </w:rPr>
                            </w:pPr>
                            <w:r>
                              <w:rPr>
                                <w:color w:val="000000" w:themeColor="text1"/>
                              </w:rPr>
                              <w:t>Durch die Einführung von KI-Systemen</w:t>
                            </w:r>
                            <w:r w:rsidRPr="00923FA3">
                              <w:rPr>
                                <w:color w:val="000000" w:themeColor="text1"/>
                              </w:rPr>
                              <w:t xml:space="preserve"> besteht die Gefahr, dass Arbeit weiter verdichtet wird und Arbeitnehmende weniger Kontrolle ausüben, stattdessen ihrerseits weitreichend kontrolliert werden können und stärker belastet sind. [2]</w:t>
                            </w:r>
                          </w:p>
                          <w:p w14:paraId="7A2F828E" w14:textId="77777777" w:rsidR="00336346" w:rsidRPr="00923FA3" w:rsidRDefault="00336346" w:rsidP="00336346">
                            <w:pPr>
                              <w:ind w:right="65"/>
                              <w:rPr>
                                <w:color w:val="000000" w:themeColor="text1"/>
                              </w:rPr>
                            </w:pPr>
                          </w:p>
                          <w:p w14:paraId="0BB08B15" w14:textId="77777777" w:rsidR="00336346" w:rsidRPr="00923FA3"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5D278B77" id="_x0000_s1046" type="#_x0000_t62" style="position:absolute;left:0;text-align:left;margin-left:247.85pt;margin-top:174.25pt;width:202.5pt;height:129pt;z-index:2516664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BTcvegIAAEMFAAAOAAAAZHJzL2Uyb0RvYy54bWysVEtv2zAMvg/YfxB0X2ynTR9BnCJI0WFA&#10;0AZph54VWYoNyKImKbGzXz9KdpyiLXYYdrElPj6SH0nN7tpakYOwrgKd02yUUiI0h6LSu5z+fHn4&#10;dkOJ80wXTIEWOT0KR+/mX7/MGjMVYyhBFcISBNFu2piclt6baZI4XoqauREYoVEpwdbM49XuksKy&#10;BtFrlYzT9CppwBbGAhfOofS+U9J5xJdScP8kpROeqJxibj5+bfxuwzeZz9h0Z5kpK96nwf4hi5pV&#10;GoMOUPfMM7K31QeouuIWHEg/4lAnIGXFRawBq8nSd9U8l8yIWAuS48xAk/t/sPzx8GzWFmlojJs6&#10;PIYqWmnr8Mf8SBvJOg5kidYTjsLx5Dq7niCnHHXZ1cXNRRrpTM7uxjr/XUBNwiGnjSh2YgN7XWyw&#10;L0umFOx9ZI0dVs5jDuh78gnhNTxUSgX5Obl48kclgoHSGyFJVYR0IlCcG7FUlhwYdpxxLrTPOlXJ&#10;CtGJs0k65Dp4xOgRMCBLDDxg9wBhJj9id2n39sFVxLEbnNO/JdY5Dx4xMmg/ONeVBvsZgMKq+sid&#10;/YmkjprAkm+3LXKD1MS+BNEWiuPaEgvdHjjDHypszYo5v2YWBx/bicvsn/AjFTQ5hf5ESQn292fy&#10;YI/ziFpKGlyknLpfe2YFJeqHxkm9zS4vw+bFy+XkGrMh9q1m+1aj9/USsHMZPhuGx2Ow9+p0lBbq&#10;V9z5RYiKKqY5xs4p9/Z0WfpuwfHV4GKxiGa4bYb5lX42PIAHosOkvbSvzJp+Pj2O9iOclo5N301l&#10;Zxs8NSz2HmQVR/bMa98C3NQ4S/2rEp6Ct/dodX775n8AAAD//wMAUEsDBBQABgAIAAAAIQDwe9x0&#10;5QAAABABAAAPAAAAZHJzL2Rvd25yZXYueG1sTE/fS8MwEH4X/B/CCb65RF27rWs6RBnoQMRugo9p&#10;E9tqcilNttb/3vNJXw7uvu++H/lmcpadzBA6jxKuZwKYwdrrDhsJh/32agksRIVaWY9GwrcJsCnO&#10;z3KVaT/iqzmVsWEkgiFTEtoY+4zzULfGqTDzvUHCPvzgVKR1aLge1EjizvIbIVLuVIfk0Kre3Lem&#10;/iqPTsJ0qPBNjfic7KrHp3dbpp/bl1TKy4vpYU3jbg0smin+fcBvB8oPBQWr/BF1YFbCfJUsiCrh&#10;dr5MgBFjJQRdKgmpSBPgRc7/Fyl+AAAA//8DAFBLAQItABQABgAIAAAAIQC2gziS/gAAAOEBAAAT&#10;AAAAAAAAAAAAAAAAAAAAAABbQ29udGVudF9UeXBlc10ueG1sUEsBAi0AFAAGAAgAAAAhADj9If/W&#10;AAAAlAEAAAsAAAAAAAAAAAAAAAAALwEAAF9yZWxzLy5yZWxzUEsBAi0AFAAGAAgAAAAhAM8FNy96&#10;AgAAQwUAAA4AAAAAAAAAAAAAAAAALgIAAGRycy9lMm9Eb2MueG1sUEsBAi0AFAAGAAgAAAAhAPB7&#10;3HTlAAAAEAEAAA8AAAAAAAAAAAAAAAAA1AQAAGRycy9kb3ducmV2LnhtbFBLBQYAAAAABAAEAPMA&#10;AADmBQAAAAA=&#10;" adj="6300,24300" filled="f" strokecolor="#0a121c [484]" strokeweight="2pt">
                <v:textbox>
                  <w:txbxContent>
                    <w:p w14:paraId="6AB69999" w14:textId="77777777" w:rsidR="00336346" w:rsidRPr="00923FA3" w:rsidRDefault="00336346" w:rsidP="00336346">
                      <w:pPr>
                        <w:spacing w:after="0"/>
                        <w:ind w:right="65"/>
                        <w:jc w:val="both"/>
                        <w:rPr>
                          <w:color w:val="000000" w:themeColor="text1"/>
                        </w:rPr>
                      </w:pPr>
                      <w:r>
                        <w:rPr>
                          <w:color w:val="000000" w:themeColor="text1"/>
                        </w:rPr>
                        <w:t>Durch die Einführung von KI-Systemen</w:t>
                      </w:r>
                      <w:r w:rsidRPr="00923FA3">
                        <w:rPr>
                          <w:color w:val="000000" w:themeColor="text1"/>
                        </w:rPr>
                        <w:t xml:space="preserve"> besteht die Gefahr, dass Arbeit weiter verdichtet wird und Arbeitnehmende weniger Kontrolle ausüben, stattdessen ihrerseits weitreichend kontrolliert werden können und stärker belastet sind. [2]</w:t>
                      </w:r>
                    </w:p>
                    <w:p w14:paraId="7A2F828E" w14:textId="77777777" w:rsidR="00336346" w:rsidRPr="00923FA3" w:rsidRDefault="00336346" w:rsidP="00336346">
                      <w:pPr>
                        <w:ind w:right="65"/>
                        <w:rPr>
                          <w:color w:val="000000" w:themeColor="text1"/>
                        </w:rPr>
                      </w:pPr>
                    </w:p>
                    <w:p w14:paraId="0BB08B15" w14:textId="77777777" w:rsidR="00336346" w:rsidRPr="00923FA3" w:rsidRDefault="00336346" w:rsidP="00336346">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70546" behindDoc="0" locked="0" layoutInCell="1" allowOverlap="1" wp14:anchorId="2E64076D" wp14:editId="5BEA0429">
                <wp:simplePos x="0" y="0"/>
                <wp:positionH relativeFrom="column">
                  <wp:posOffset>3092410</wp:posOffset>
                </wp:positionH>
                <wp:positionV relativeFrom="paragraph">
                  <wp:posOffset>232048</wp:posOffset>
                </wp:positionV>
                <wp:extent cx="2700020" cy="1647825"/>
                <wp:effectExtent l="0" t="0" r="24130" b="238125"/>
                <wp:wrapNone/>
                <wp:docPr id="1159440406" name="Abgerundete rechteckige Legende 1"/>
                <wp:cNvGraphicFramePr/>
                <a:graphic xmlns:a="http://schemas.openxmlformats.org/drawingml/2006/main">
                  <a:graphicData uri="http://schemas.microsoft.com/office/word/2010/wordprocessingShape">
                    <wps:wsp>
                      <wps:cNvSpPr/>
                      <wps:spPr>
                        <a:xfrm>
                          <a:off x="0" y="0"/>
                          <a:ext cx="2700020" cy="16478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120C2985" w14:textId="77777777" w:rsidR="00336346" w:rsidRPr="00385F28" w:rsidRDefault="00336346" w:rsidP="00336346">
                            <w:pPr>
                              <w:jc w:val="both"/>
                              <w:rPr>
                                <w:color w:val="000000" w:themeColor="text1"/>
                              </w:rPr>
                            </w:pPr>
                            <w:r w:rsidRPr="00385F28">
                              <w:rPr>
                                <w:iCs/>
                                <w:color w:val="000000" w:themeColor="text1"/>
                              </w:rPr>
                              <w:t>Der KI-Einsatz</w:t>
                            </w:r>
                            <w:r w:rsidRPr="00385F28">
                              <w:rPr>
                                <w:rFonts w:asciiTheme="minorHAnsi" w:hAnsiTheme="minorHAnsi"/>
                                <w:iCs/>
                                <w:color w:val="000000" w:themeColor="text1"/>
                              </w:rPr>
                              <w:t xml:space="preserve"> muss immer mit Zustimmung des Vorgesetzten erfolgen, wenn Leistungen von </w:t>
                            </w:r>
                            <w:proofErr w:type="spellStart"/>
                            <w:r w:rsidRPr="00385F28">
                              <w:rPr>
                                <w:rFonts w:asciiTheme="minorHAnsi" w:hAnsiTheme="minorHAnsi"/>
                                <w:iCs/>
                                <w:color w:val="000000" w:themeColor="text1"/>
                              </w:rPr>
                              <w:t>ChatGPT</w:t>
                            </w:r>
                            <w:proofErr w:type="spellEnd"/>
                            <w:r w:rsidRPr="00385F28">
                              <w:rPr>
                                <w:rFonts w:asciiTheme="minorHAnsi" w:hAnsiTheme="minorHAnsi"/>
                                <w:iCs/>
                                <w:color w:val="000000" w:themeColor="text1"/>
                              </w:rPr>
                              <w:t xml:space="preserve"> </w:t>
                            </w:r>
                            <w:r w:rsidRPr="00385F28">
                              <w:rPr>
                                <w:iCs/>
                                <w:color w:val="000000" w:themeColor="text1"/>
                              </w:rPr>
                              <w:t>übernommen werden sollen.</w:t>
                            </w:r>
                            <w:r w:rsidRPr="00385F28">
                              <w:rPr>
                                <w:rFonts w:asciiTheme="minorHAnsi" w:hAnsiTheme="minorHAnsi"/>
                                <w:iCs/>
                                <w:color w:val="000000" w:themeColor="text1"/>
                              </w:rPr>
                              <w:t xml:space="preserve"> Wer ohne Zustimmung des Arbeitgebers KI nutzt - und dies auch nicht offenlegt - handelt sich also womöglich Ärger ein.</w:t>
                            </w:r>
                            <w:r>
                              <w:rPr>
                                <w:iCs/>
                                <w:color w:val="000000" w:themeColor="text1"/>
                              </w:rPr>
                              <w:t xml:space="preserve"> [1]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2E64076D" id="_x0000_s1047" type="#_x0000_t62" style="position:absolute;left:0;text-align:left;margin-left:243.5pt;margin-top:18.25pt;width:212.6pt;height:129.75pt;z-index:2516705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taEBeQIAAEMFAAAOAAAAZHJzL2Uyb0RvYy54bWysVF1v2yAUfZ+0/4B4X21HSdNGcaooVaZJ&#10;VRu1nfpMMMSWMJcBiZ39+l2w40RttYdpLzbcj3Mvh3OZ37W1IgdhXQU6p9lVSonQHIpK73L683X9&#10;7YYS55kumAItcnoUjt4tvn6ZN2YmRlCCKoQlCKLdrDE5Lb03syRxvBQ1c1dghEanBFszj1u7SwrL&#10;GkSvVTJK0+ukAVsYC1w4h9b7zkkXEV9Kwf2TlE54onKKvfn4tfG7Dd9kMWeznWWmrHjfBvuHLmpW&#10;aSw6QN0zz8jeVh+g6opbcCD9FYc6ASkrLuIZ8DRZ+u40LyUzIp4FyXFmoMn9P1j+eHgxG4s0NMbN&#10;HC7DKVpp6/DH/kgbyToOZInWE47G0TRN0xFyytGXXY+nN6NJoDM5pxvr/HcBNQmLnDai2Iln2Ovi&#10;Ge9lxZSCvY+sscOD813uKSeU17CulAr2c3Nx5Y9KhACln4UkVRHaiUBRN2KlLDkwvHHGudA+61wl&#10;K0RnzibYet/rkBE7j4ABWWLhAbsHCJr8iN213ceHVBFlNySnf2usSx4yYmXQfkiuKw32MwCFp+or&#10;d/EnkjpqAku+3bbIDVITQ4NpC8VxY4mFbg6c4esKr+aBOb9hFoWP14nD7J/wIxU0OYV+RUkJ9vdn&#10;9hCPekQvJQ0OUk7drz2zghL1Q6NSb7PxOExe3Iwn0yAZe+nZXnr0vl4B3lyGz4bhcRnivTotpYX6&#10;DWd+Gaqii2mOtXPKvT1tVr4bcHw1uFguYxhOm2H+Qb8YHsAD0UFpr+0bs6bXp0dpP8Jp6NjsnSq7&#10;2JCpYbn3IKso2TOv/RXgpEYt9a9KeAou9zHq/PYt/gAAAP//AwBQSwMEFAAGAAgAAAAhACaDn4jm&#10;AAAADwEAAA8AAABkcnMvZG93bnJldi54bWxMj0FLw0AQhe+C/2EZwZvdNNq1TbMpohRUEDFtweMk&#10;uybR3dmQ3Tbx37ue9DLwmJn33pdvJmvYSQ++cyRhPkuAaaqd6qiRsN9tr5bAfEBSaBxpCd/aw6Y4&#10;P8sxU26kN30qQ8OiCfkMJbQh9Bnnvm61RT9zvaa4+3CDxRDl0HA14BjNreFpkghusaOY0GKv71td&#10;f5VHK2HaV3TAkV4Wz9Xj07spxef2VUh5eTE9rOO4WwMLegp/H/DLEPtDEYtV7kjKMyPhZnkbgYKE&#10;a7EAFg9W8zQFVklIVyIBXuT8P0fxAwAA//8DAFBLAQItABQABgAIAAAAIQC2gziS/gAAAOEBAAAT&#10;AAAAAAAAAAAAAAAAAAAAAABbQ29udGVudF9UeXBlc10ueG1sUEsBAi0AFAAGAAgAAAAhADj9If/W&#10;AAAAlAEAAAsAAAAAAAAAAAAAAAAALwEAAF9yZWxzLy5yZWxzUEsBAi0AFAAGAAgAAAAhADi1oQF5&#10;AgAAQwUAAA4AAAAAAAAAAAAAAAAALgIAAGRycy9lMm9Eb2MueG1sUEsBAi0AFAAGAAgAAAAhACaD&#10;n4jmAAAADwEAAA8AAAAAAAAAAAAAAAAA0wQAAGRycy9kb3ducmV2LnhtbFBLBQYAAAAABAAEAPMA&#10;AADmBQAAAAA=&#10;" adj="6300,24300" filled="f" strokecolor="#0a121c [484]" strokeweight="2pt">
                <v:textbox>
                  <w:txbxContent>
                    <w:p w14:paraId="120C2985" w14:textId="77777777" w:rsidR="00336346" w:rsidRPr="00385F28" w:rsidRDefault="00336346" w:rsidP="00336346">
                      <w:pPr>
                        <w:jc w:val="both"/>
                        <w:rPr>
                          <w:color w:val="000000" w:themeColor="text1"/>
                        </w:rPr>
                      </w:pPr>
                      <w:r w:rsidRPr="00385F28">
                        <w:rPr>
                          <w:iCs/>
                          <w:color w:val="000000" w:themeColor="text1"/>
                        </w:rPr>
                        <w:t>Der KI-Einsatz</w:t>
                      </w:r>
                      <w:r w:rsidRPr="00385F28">
                        <w:rPr>
                          <w:rFonts w:asciiTheme="minorHAnsi" w:hAnsiTheme="minorHAnsi"/>
                          <w:iCs/>
                          <w:color w:val="000000" w:themeColor="text1"/>
                        </w:rPr>
                        <w:t xml:space="preserve"> muss immer mit Zustimmung des Vorgesetzten erfolgen, wenn Leistungen von ChatGPT </w:t>
                      </w:r>
                      <w:r w:rsidRPr="00385F28">
                        <w:rPr>
                          <w:iCs/>
                          <w:color w:val="000000" w:themeColor="text1"/>
                        </w:rPr>
                        <w:t>übernommen werden sollen.</w:t>
                      </w:r>
                      <w:r w:rsidRPr="00385F28">
                        <w:rPr>
                          <w:rFonts w:asciiTheme="minorHAnsi" w:hAnsiTheme="minorHAnsi"/>
                          <w:iCs/>
                          <w:color w:val="000000" w:themeColor="text1"/>
                        </w:rPr>
                        <w:t xml:space="preserve"> Wer ohne Zustimmung des Arbeitgebers KI nutzt - und dies auch nicht offenlegt - handelt sich also womöglich Ärger ein.</w:t>
                      </w:r>
                      <w:r>
                        <w:rPr>
                          <w:iCs/>
                          <w:color w:val="000000" w:themeColor="text1"/>
                        </w:rPr>
                        <w:t xml:space="preserve"> [1]</w:t>
                      </w:r>
                    </w:p>
                  </w:txbxContent>
                </v:textbox>
              </v:shape>
            </w:pict>
          </mc:Fallback>
        </mc:AlternateContent>
      </w:r>
      <w:r>
        <w:rPr>
          <w:b/>
          <w:bCs/>
          <w:noProof/>
        </w:rPr>
        <mc:AlternateContent>
          <mc:Choice Requires="wps">
            <w:drawing>
              <wp:anchor distT="0" distB="0" distL="114300" distR="114300" simplePos="0" relativeHeight="251664402" behindDoc="0" locked="0" layoutInCell="1" allowOverlap="1" wp14:anchorId="0B326217" wp14:editId="1EB78D3F">
                <wp:simplePos x="0" y="0"/>
                <wp:positionH relativeFrom="column">
                  <wp:posOffset>-154136</wp:posOffset>
                </wp:positionH>
                <wp:positionV relativeFrom="paragraph">
                  <wp:posOffset>5833367</wp:posOffset>
                </wp:positionV>
                <wp:extent cx="2800839" cy="2253762"/>
                <wp:effectExtent l="12700" t="12700" r="19050" b="299085"/>
                <wp:wrapNone/>
                <wp:docPr id="2082946446" name="Abgerundete rechteckige Legende 1"/>
                <wp:cNvGraphicFramePr/>
                <a:graphic xmlns:a="http://schemas.openxmlformats.org/drawingml/2006/main">
                  <a:graphicData uri="http://schemas.microsoft.com/office/word/2010/wordprocessingShape">
                    <wps:wsp>
                      <wps:cNvSpPr/>
                      <wps:spPr>
                        <a:xfrm>
                          <a:off x="0" y="0"/>
                          <a:ext cx="2800839" cy="2253762"/>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31D64A6D" w14:textId="77777777" w:rsidR="00336346" w:rsidRPr="00EC3698" w:rsidRDefault="00336346" w:rsidP="00336346">
                            <w:pPr>
                              <w:pStyle w:val="StandardWeb"/>
                              <w:jc w:val="both"/>
                              <w:rPr>
                                <w:color w:val="000000" w:themeColor="text1"/>
                                <w:sz w:val="13"/>
                                <w:szCs w:val="13"/>
                              </w:rPr>
                            </w:pPr>
                            <w:r w:rsidRPr="001B11EB">
                              <w:rPr>
                                <w:rFonts w:asciiTheme="minorHAnsi" w:eastAsiaTheme="minorEastAsia" w:hAnsiTheme="minorHAnsi"/>
                                <w:color w:val="000000" w:themeColor="text1"/>
                                <w:sz w:val="22"/>
                                <w:szCs w:val="22"/>
                              </w:rPr>
                              <w:t xml:space="preserve">In den </w:t>
                            </w:r>
                            <w:proofErr w:type="spellStart"/>
                            <w:r w:rsidRPr="005958F3">
                              <w:rPr>
                                <w:rFonts w:asciiTheme="minorHAnsi" w:eastAsiaTheme="minorEastAsia" w:hAnsiTheme="minorHAnsi"/>
                                <w:iCs/>
                                <w:color w:val="000000" w:themeColor="text1"/>
                                <w:sz w:val="22"/>
                                <w:szCs w:val="22"/>
                              </w:rPr>
                              <w:t>Advanced</w:t>
                            </w:r>
                            <w:proofErr w:type="spellEnd"/>
                            <w:r w:rsidRPr="005958F3">
                              <w:rPr>
                                <w:rFonts w:asciiTheme="minorHAnsi" w:eastAsiaTheme="minorEastAsia" w:hAnsiTheme="minorHAnsi"/>
                                <w:iCs/>
                                <w:color w:val="000000" w:themeColor="text1"/>
                                <w:sz w:val="22"/>
                                <w:szCs w:val="22"/>
                              </w:rPr>
                              <w:t xml:space="preserve"> Placement </w:t>
                            </w:r>
                            <m:oMath>
                              <m:r>
                                <m:rPr>
                                  <m:sty m:val="p"/>
                                </m:rPr>
                                <w:rPr>
                                  <w:rFonts w:ascii="Cambria Math" w:eastAsiaTheme="minorEastAsia" w:hAnsi="Cambria Math"/>
                                  <w:color w:val="000000" w:themeColor="text1"/>
                                  <w:sz w:val="22"/>
                                  <w:szCs w:val="22"/>
                                </w:rPr>
                                <m:t>Program</m:t>
                              </m:r>
                              <m:sSup>
                                <m:sSupPr>
                                  <m:ctrlPr>
                                    <w:rPr>
                                      <w:rFonts w:ascii="Cambria Math" w:eastAsiaTheme="minorEastAsia" w:hAnsi="Cambria Math"/>
                                      <w:color w:val="000000" w:themeColor="text1"/>
                                      <w:sz w:val="22"/>
                                      <w:szCs w:val="22"/>
                                    </w:rPr>
                                  </m:ctrlPr>
                                </m:sSupPr>
                                <m:e>
                                  <m:r>
                                    <m:rPr>
                                      <m:sty m:val="p"/>
                                    </m:rPr>
                                    <w:rPr>
                                      <w:rFonts w:ascii="Cambria Math" w:eastAsiaTheme="minorEastAsia" w:hAnsi="Cambria Math"/>
                                      <w:color w:val="000000" w:themeColor="text1"/>
                                      <w:sz w:val="22"/>
                                      <w:szCs w:val="22"/>
                                    </w:rPr>
                                    <m:t>s</m:t>
                                  </m:r>
                                </m:e>
                                <m:sup>
                                  <m:r>
                                    <m:rPr>
                                      <m:sty m:val="p"/>
                                    </m:rPr>
                                    <w:rPr>
                                      <w:rFonts w:ascii="Cambria Math" w:eastAsiaTheme="minorEastAsia" w:hAnsi="Cambria Math"/>
                                      <w:color w:val="000000" w:themeColor="text1"/>
                                      <w:sz w:val="22"/>
                                      <w:szCs w:val="22"/>
                                    </w:rPr>
                                    <m:t>1</m:t>
                                  </m:r>
                                </m:sup>
                              </m:sSup>
                              <m:r>
                                <w:rPr>
                                  <w:rFonts w:ascii="Cambria Math" w:eastAsiaTheme="minorEastAsia" w:hAnsi="Cambria Math"/>
                                  <w:color w:val="000000" w:themeColor="text1"/>
                                  <w:sz w:val="22"/>
                                  <w:szCs w:val="22"/>
                                </w:rPr>
                                <m:t xml:space="preserve">  </m:t>
                              </m:r>
                            </m:oMath>
                            <w:r w:rsidRPr="001B11EB">
                              <w:rPr>
                                <w:rFonts w:asciiTheme="minorHAnsi" w:eastAsiaTheme="minorEastAsia" w:hAnsiTheme="minorHAnsi"/>
                                <w:i/>
                                <w:iCs/>
                                <w:color w:val="000000" w:themeColor="text1"/>
                                <w:sz w:val="22"/>
                                <w:szCs w:val="22"/>
                              </w:rPr>
                              <w:t xml:space="preserve"> </w:t>
                            </w:r>
                            <w:r w:rsidRPr="001B11EB">
                              <w:rPr>
                                <w:rFonts w:asciiTheme="minorHAnsi" w:eastAsiaTheme="minorEastAsia" w:hAnsiTheme="minorHAnsi"/>
                                <w:color w:val="000000" w:themeColor="text1"/>
                                <w:sz w:val="22"/>
                                <w:szCs w:val="22"/>
                              </w:rPr>
                              <w:t xml:space="preserve">der USA verschiedener Fächer schnitt das KI-System GPT-4 in vielen Fächern mit der Bestnote ab, womit es z.B. im Fach Statistik besser als 85% der </w:t>
                            </w:r>
                            <w:proofErr w:type="spellStart"/>
                            <w:r w:rsidRPr="001B11EB">
                              <w:rPr>
                                <w:rFonts w:asciiTheme="minorHAnsi" w:eastAsiaTheme="minorEastAsia" w:hAnsiTheme="minorHAnsi"/>
                                <w:color w:val="000000" w:themeColor="text1"/>
                                <w:sz w:val="22"/>
                                <w:szCs w:val="22"/>
                              </w:rPr>
                              <w:t>Teilnehmer</w:t>
                            </w:r>
                            <w:r>
                              <w:rPr>
                                <w:rFonts w:asciiTheme="minorHAnsi" w:eastAsiaTheme="minorEastAsia" w:hAnsiTheme="minorHAnsi"/>
                                <w:color w:val="000000" w:themeColor="text1"/>
                                <w:sz w:val="22"/>
                                <w:szCs w:val="22"/>
                              </w:rPr>
                              <w:t>_innen</w:t>
                            </w:r>
                            <w:proofErr w:type="spellEnd"/>
                            <w:r w:rsidRPr="001B11EB">
                              <w:rPr>
                                <w:rFonts w:asciiTheme="minorHAnsi" w:eastAsiaTheme="minorEastAsia" w:hAnsiTheme="minorHAnsi"/>
                                <w:color w:val="000000" w:themeColor="text1"/>
                                <w:sz w:val="22"/>
                                <w:szCs w:val="22"/>
                              </w:rPr>
                              <w:t xml:space="preserve"> abschneidet. [</w:t>
                            </w:r>
                            <w:r>
                              <w:rPr>
                                <w:rFonts w:asciiTheme="minorHAnsi" w:eastAsiaTheme="minorEastAsia" w:hAnsiTheme="minorHAnsi"/>
                                <w:color w:val="000000" w:themeColor="text1"/>
                                <w:sz w:val="22"/>
                                <w:szCs w:val="22"/>
                              </w:rPr>
                              <w:t>3</w:t>
                            </w:r>
                            <w:r w:rsidRPr="001B11EB">
                              <w:rPr>
                                <w:rFonts w:asciiTheme="minorHAnsi" w:eastAsiaTheme="minorEastAsia" w:hAnsiTheme="minorHAnsi"/>
                                <w:color w:val="000000" w:themeColor="text1"/>
                                <w:sz w:val="22"/>
                                <w:szCs w:val="22"/>
                              </w:rPr>
                              <w:t>]</w:t>
                            </w:r>
                            <w:r>
                              <w:rPr>
                                <w:rFonts w:asciiTheme="minorHAnsi" w:eastAsiaTheme="minorEastAsia" w:hAnsiTheme="minorHAnsi"/>
                                <w:color w:val="000000" w:themeColor="text1"/>
                                <w:sz w:val="22"/>
                                <w:szCs w:val="22"/>
                              </w:rPr>
                              <w:br/>
                              <w:t>-------------------------------------------------------</w:t>
                            </w:r>
                            <w:r>
                              <w:rPr>
                                <w:rFonts w:asciiTheme="minorHAnsi" w:eastAsiaTheme="minorEastAsia" w:hAnsiTheme="minorHAnsi"/>
                                <w:color w:val="000000" w:themeColor="text1"/>
                                <w:sz w:val="22"/>
                                <w:szCs w:val="22"/>
                              </w:rPr>
                              <w:br/>
                            </w:r>
                            <m:oMath>
                              <m:r>
                                <w:rPr>
                                  <w:rFonts w:ascii="Cambria Math" w:hAnsi="Cambria Math"/>
                                  <w:color w:val="000000" w:themeColor="text1"/>
                                  <w:sz w:val="16"/>
                                  <w:szCs w:val="16"/>
                                </w:rPr>
                                <m:t>1:</m:t>
                              </m:r>
                            </m:oMath>
                            <w:r w:rsidRPr="00EC3698">
                              <w:rPr>
                                <w:color w:val="000000" w:themeColor="text1"/>
                                <w:sz w:val="16"/>
                                <w:szCs w:val="16"/>
                              </w:rPr>
                              <w:t xml:space="preserve"> Ein Advanced Placement Programm ist ein Zusatzkurs, der am Ende der High-School angeboten wird und bereits Inhalte des Colleges beinhaltet. Auf das deutsche System übertragen würde dies bedeuten, dass man während der Abiturphase schon Inhalte der universitären Ausbildung behandelt und darin geprüft wird.</w:t>
                            </w:r>
                          </w:p>
                          <w:p w14:paraId="04F1F39F" w14:textId="77777777" w:rsidR="00336346" w:rsidRPr="001B11EB" w:rsidRDefault="00336346" w:rsidP="00336346">
                            <w:pPr>
                              <w:jc w:val="center"/>
                              <w:rPr>
                                <w:color w:val="000000" w:themeColor="text1"/>
                              </w:rPr>
                            </w:pPr>
                            <w:r>
                              <w:rPr>
                                <w:color w:val="000000" w:themeColor="text1"/>
                              </w:rPr>
                              <w:t>_</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0B326217" id="_x0000_s1048" type="#_x0000_t62" style="position:absolute;left:0;text-align:left;margin-left:-12.15pt;margin-top:459.3pt;width:220.55pt;height:177.45pt;z-index:25166440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nsydfAIAAEMFAAAOAAAAZHJzL2Uyb0RvYy54bWysVEtv2zAMvg/YfxB0X+y4SR9BnSJIkWFA&#10;0QZph54VWYoNyKImKbGzXz9KdpyiLXYYdrElPj6SH0nd3rW1IgdhXQU6p+NRSonQHIpK73L682X1&#10;7ZoS55kumAItcnoUjt7Nv365bcxMZFCCKoQlCKLdrDE5Lb03syRxvBQ1cyMwQqNSgq2Zx6vdJYVl&#10;DaLXKsnS9DJpwBbGAhfOofS+U9J5xJdScP8kpROeqJxibj5+bfxuwzeZ37LZzjJTVrxPg/1DFjWr&#10;NAYdoO6ZZ2Rvqw9QdcUtOJB+xKFOQMqKi1gDVjNO31XzXDIjYi1IjjMDTe7/wfLHw7NZW6ShMW7m&#10;8BiqaKWtwx/zI20k6ziQJVpPOAqz6zS9vrihhKMuy6YXV5dZoDM5uxvr/HcBNQmHnDai2IkN7HWx&#10;wb4smVKw95E1dnhwvvM9+YTwGlaVUkF+Ti6e/FGJYKD0RkhSFSGdCBTnRiyVJQeGHWecC+3Hnapk&#10;hejE42maxtZjroNHzDwCBmSJgQfsHiDM5EfsLu3ePriKOHaDc/q3xDrnwSNGBu0H57rSYD8DUFhV&#10;H7mzP5HUURNY8u22RW5Cc4JpEG2hOK4tsdDtgTN8VWFrHpjza2Zx8HFFcJn9E36kgian0J8oKcH+&#10;/kwe7HEeUUtJg4uUU/drz6ygRP3QOKk348kkbF68TKZXGV7sW832rUbv6yVg58b4bBgej8Heq9NR&#10;WqhfcecXISqqmOYYO6fc29Nl6bsFx1eDi8UimuG2GeYf9LPhATwQHSbtpX1l1vTz6XG0H+G0dGz2&#10;bio72+CpYbH3IKs4smde+xbgpsZZ6l+V8BS8vUer89s3/wMAAP//AwBQSwMEFAAGAAgAAAAhACGd&#10;tYznAAAAEQEAAA8AAABkcnMvZG93bnJldi54bWxMj0FLw0AQhe+C/2EZwVu7SdquNc2miFJQQcS0&#10;BY+bZE2iu7Mhu23iv3c86WVgmO+9eS/bTtawsx5851BCPI+Aaaxc3WEj4bDfzdbAfFBYK+NQS/jW&#10;Hrb55UWm0tqN+KbPRWgYmaBPlYQ2hD7l3FettsrPXa+Rbh9usCrQOjS8HtRI5tbwJIoEt6pD+tCq&#10;Xt+3uvoqTlbCdCjxqEZ8WT2Xj0/vphCfu1ch5fXV9LChcbcBFvQU/hTw24HyQ07BSnfC2jMjYZYs&#10;F4RKuI3XAhgRy1hQo5LQ5GaxAp5n/H+T/AcAAP//AwBQSwECLQAUAAYACAAAACEAtoM4kv4AAADh&#10;AQAAEwAAAAAAAAAAAAAAAAAAAAAAW0NvbnRlbnRfVHlwZXNdLnhtbFBLAQItABQABgAIAAAAIQA4&#10;/SH/1gAAAJQBAAALAAAAAAAAAAAAAAAAAC8BAABfcmVscy8ucmVsc1BLAQItABQABgAIAAAAIQCs&#10;nsydfAIAAEMFAAAOAAAAAAAAAAAAAAAAAC4CAABkcnMvZTJvRG9jLnhtbFBLAQItABQABgAIAAAA&#10;IQAhnbWM5wAAABEBAAAPAAAAAAAAAAAAAAAAANYEAABkcnMvZG93bnJldi54bWxQSwUGAAAAAAQA&#10;BADzAAAA6gUAAAAA&#10;" adj="6300,24300" filled="f" strokecolor="#0a121c [484]" strokeweight="2pt">
                <v:textbox>
                  <w:txbxContent>
                    <w:p w14:paraId="31D64A6D" w14:textId="77777777" w:rsidR="00336346" w:rsidRPr="00EC3698" w:rsidRDefault="00336346" w:rsidP="00336346">
                      <w:pPr>
                        <w:pStyle w:val="StandardWeb"/>
                        <w:jc w:val="both"/>
                        <w:rPr>
                          <w:color w:val="000000" w:themeColor="text1"/>
                          <w:sz w:val="13"/>
                          <w:szCs w:val="13"/>
                        </w:rPr>
                      </w:pPr>
                      <w:r w:rsidRPr="001B11EB">
                        <w:rPr>
                          <w:rFonts w:asciiTheme="minorHAnsi" w:eastAsiaTheme="minorEastAsia" w:hAnsiTheme="minorHAnsi"/>
                          <w:color w:val="000000" w:themeColor="text1"/>
                          <w:sz w:val="22"/>
                          <w:szCs w:val="22"/>
                        </w:rPr>
                        <w:t xml:space="preserve">In den </w:t>
                      </w:r>
                      <w:r w:rsidRPr="005958F3">
                        <w:rPr>
                          <w:rFonts w:asciiTheme="minorHAnsi" w:eastAsiaTheme="minorEastAsia" w:hAnsiTheme="minorHAnsi"/>
                          <w:iCs/>
                          <w:color w:val="000000" w:themeColor="text1"/>
                          <w:sz w:val="22"/>
                          <w:szCs w:val="22"/>
                        </w:rPr>
                        <w:t xml:space="preserve">Advanced Placement </w:t>
                      </w:r>
                      <m:oMath>
                        <m:r>
                          <m:rPr>
                            <m:sty m:val="p"/>
                          </m:rPr>
                          <w:rPr>
                            <w:rFonts w:ascii="Cambria Math" w:eastAsiaTheme="minorEastAsia" w:hAnsi="Cambria Math"/>
                            <w:color w:val="000000" w:themeColor="text1"/>
                            <w:sz w:val="22"/>
                            <w:szCs w:val="22"/>
                          </w:rPr>
                          <m:t>Program</m:t>
                        </m:r>
                        <m:sSup>
                          <m:sSupPr>
                            <m:ctrlPr>
                              <w:rPr>
                                <w:rFonts w:ascii="Cambria Math" w:eastAsiaTheme="minorEastAsia" w:hAnsi="Cambria Math"/>
                                <w:color w:val="000000" w:themeColor="text1"/>
                                <w:sz w:val="22"/>
                                <w:szCs w:val="22"/>
                              </w:rPr>
                            </m:ctrlPr>
                          </m:sSupPr>
                          <m:e>
                            <m:r>
                              <m:rPr>
                                <m:sty m:val="p"/>
                              </m:rPr>
                              <w:rPr>
                                <w:rFonts w:ascii="Cambria Math" w:eastAsiaTheme="minorEastAsia" w:hAnsi="Cambria Math"/>
                                <w:color w:val="000000" w:themeColor="text1"/>
                                <w:sz w:val="22"/>
                                <w:szCs w:val="22"/>
                              </w:rPr>
                              <m:t>s</m:t>
                            </m:r>
                          </m:e>
                          <m:sup>
                            <m:r>
                              <m:rPr>
                                <m:sty m:val="p"/>
                              </m:rPr>
                              <w:rPr>
                                <w:rFonts w:ascii="Cambria Math" w:eastAsiaTheme="minorEastAsia" w:hAnsi="Cambria Math"/>
                                <w:color w:val="000000" w:themeColor="text1"/>
                                <w:sz w:val="22"/>
                                <w:szCs w:val="22"/>
                              </w:rPr>
                              <m:t>1</m:t>
                            </m:r>
                          </m:sup>
                        </m:sSup>
                        <m:r>
                          <w:rPr>
                            <w:rFonts w:ascii="Cambria Math" w:eastAsiaTheme="minorEastAsia" w:hAnsi="Cambria Math"/>
                            <w:color w:val="000000" w:themeColor="text1"/>
                            <w:sz w:val="22"/>
                            <w:szCs w:val="22"/>
                          </w:rPr>
                          <m:t xml:space="preserve">  </m:t>
                        </m:r>
                      </m:oMath>
                      <w:r w:rsidRPr="001B11EB">
                        <w:rPr>
                          <w:rFonts w:asciiTheme="minorHAnsi" w:eastAsiaTheme="minorEastAsia" w:hAnsiTheme="minorHAnsi"/>
                          <w:i/>
                          <w:iCs/>
                          <w:color w:val="000000" w:themeColor="text1"/>
                          <w:sz w:val="22"/>
                          <w:szCs w:val="22"/>
                        </w:rPr>
                        <w:t xml:space="preserve"> </w:t>
                      </w:r>
                      <w:r w:rsidRPr="001B11EB">
                        <w:rPr>
                          <w:rFonts w:asciiTheme="minorHAnsi" w:eastAsiaTheme="minorEastAsia" w:hAnsiTheme="minorHAnsi"/>
                          <w:color w:val="000000" w:themeColor="text1"/>
                          <w:sz w:val="22"/>
                          <w:szCs w:val="22"/>
                        </w:rPr>
                        <w:t>der USA verschiedener Fächer schnitt das KI-System GPT-4 in vielen Fächern mit der Bestnote ab, womit es z.B. im Fach Statistik besser als 85% der Teilnehmer</w:t>
                      </w:r>
                      <w:r>
                        <w:rPr>
                          <w:rFonts w:asciiTheme="minorHAnsi" w:eastAsiaTheme="minorEastAsia" w:hAnsiTheme="minorHAnsi"/>
                          <w:color w:val="000000" w:themeColor="text1"/>
                          <w:sz w:val="22"/>
                          <w:szCs w:val="22"/>
                        </w:rPr>
                        <w:t>_innen</w:t>
                      </w:r>
                      <w:r w:rsidRPr="001B11EB">
                        <w:rPr>
                          <w:rFonts w:asciiTheme="minorHAnsi" w:eastAsiaTheme="minorEastAsia" w:hAnsiTheme="minorHAnsi"/>
                          <w:color w:val="000000" w:themeColor="text1"/>
                          <w:sz w:val="22"/>
                          <w:szCs w:val="22"/>
                        </w:rPr>
                        <w:t xml:space="preserve"> abschneidet. [</w:t>
                      </w:r>
                      <w:r>
                        <w:rPr>
                          <w:rFonts w:asciiTheme="minorHAnsi" w:eastAsiaTheme="minorEastAsia" w:hAnsiTheme="minorHAnsi"/>
                          <w:color w:val="000000" w:themeColor="text1"/>
                          <w:sz w:val="22"/>
                          <w:szCs w:val="22"/>
                        </w:rPr>
                        <w:t>3</w:t>
                      </w:r>
                      <w:r w:rsidRPr="001B11EB">
                        <w:rPr>
                          <w:rFonts w:asciiTheme="minorHAnsi" w:eastAsiaTheme="minorEastAsia" w:hAnsiTheme="minorHAnsi"/>
                          <w:color w:val="000000" w:themeColor="text1"/>
                          <w:sz w:val="22"/>
                          <w:szCs w:val="22"/>
                        </w:rPr>
                        <w:t>]</w:t>
                      </w:r>
                      <w:r>
                        <w:rPr>
                          <w:rFonts w:asciiTheme="minorHAnsi" w:eastAsiaTheme="minorEastAsia" w:hAnsiTheme="minorHAnsi"/>
                          <w:color w:val="000000" w:themeColor="text1"/>
                          <w:sz w:val="22"/>
                          <w:szCs w:val="22"/>
                        </w:rPr>
                        <w:br/>
                        <w:t>-------------------------------------------------------</w:t>
                      </w:r>
                      <w:r>
                        <w:rPr>
                          <w:rFonts w:asciiTheme="minorHAnsi" w:eastAsiaTheme="minorEastAsia" w:hAnsiTheme="minorHAnsi"/>
                          <w:color w:val="000000" w:themeColor="text1"/>
                          <w:sz w:val="22"/>
                          <w:szCs w:val="22"/>
                        </w:rPr>
                        <w:br/>
                      </w:r>
                      <m:oMath>
                        <m:r>
                          <w:rPr>
                            <w:rFonts w:ascii="Cambria Math" w:hAnsi="Cambria Math"/>
                            <w:color w:val="000000" w:themeColor="text1"/>
                            <w:sz w:val="16"/>
                            <w:szCs w:val="16"/>
                          </w:rPr>
                          <m:t>1:</m:t>
                        </m:r>
                      </m:oMath>
                      <w:r w:rsidRPr="00EC3698">
                        <w:rPr>
                          <w:color w:val="000000" w:themeColor="text1"/>
                          <w:sz w:val="16"/>
                          <w:szCs w:val="16"/>
                        </w:rPr>
                        <w:t xml:space="preserve"> Ein Advanced Placement Programm ist ein Zusatzkurs, der am Ende der High-School angeboten wird und bereits Inhalte des Colleges beinhaltet. Auf das deutsche System übertragen würde dies bedeuten, dass man während der Abiturphase schon Inhalte der universitären Ausbildung behandelt und darin geprüft wird.</w:t>
                      </w:r>
                    </w:p>
                    <w:p w14:paraId="04F1F39F" w14:textId="77777777" w:rsidR="00336346" w:rsidRPr="001B11EB" w:rsidRDefault="00336346" w:rsidP="00336346">
                      <w:pPr>
                        <w:jc w:val="center"/>
                        <w:rPr>
                          <w:color w:val="000000" w:themeColor="text1"/>
                        </w:rPr>
                      </w:pPr>
                      <w:r>
                        <w:rPr>
                          <w:color w:val="000000" w:themeColor="text1"/>
                        </w:rPr>
                        <w:t>_</w:t>
                      </w:r>
                    </w:p>
                  </w:txbxContent>
                </v:textbox>
              </v:shape>
            </w:pict>
          </mc:Fallback>
        </mc:AlternateContent>
      </w:r>
      <w:r>
        <w:rPr>
          <w:b/>
          <w:bCs/>
          <w:noProof/>
        </w:rPr>
        <mc:AlternateContent>
          <mc:Choice Requires="wps">
            <w:drawing>
              <wp:anchor distT="0" distB="0" distL="114300" distR="114300" simplePos="0" relativeHeight="251662354" behindDoc="0" locked="0" layoutInCell="1" allowOverlap="1" wp14:anchorId="5E1C4F3C" wp14:editId="7E5ACE85">
                <wp:simplePos x="0" y="0"/>
                <wp:positionH relativeFrom="column">
                  <wp:posOffset>-151282</wp:posOffset>
                </wp:positionH>
                <wp:positionV relativeFrom="paragraph">
                  <wp:posOffset>3276311</wp:posOffset>
                </wp:positionV>
                <wp:extent cx="2952750" cy="2124075"/>
                <wp:effectExtent l="0" t="0" r="19050" b="295275"/>
                <wp:wrapNone/>
                <wp:docPr id="2025483802" name="Abgerundete rechteckige Legende 1"/>
                <wp:cNvGraphicFramePr/>
                <a:graphic xmlns:a="http://schemas.openxmlformats.org/drawingml/2006/main">
                  <a:graphicData uri="http://schemas.microsoft.com/office/word/2010/wordprocessingShape">
                    <wps:wsp>
                      <wps:cNvSpPr/>
                      <wps:spPr>
                        <a:xfrm>
                          <a:off x="0" y="0"/>
                          <a:ext cx="2952750" cy="212407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32F9101B" w14:textId="77777777" w:rsidR="00336346" w:rsidRPr="006C01C7" w:rsidRDefault="00336346" w:rsidP="00336346">
                            <w:pPr>
                              <w:spacing w:after="0"/>
                              <w:ind w:right="27"/>
                              <w:jc w:val="both"/>
                              <w:rPr>
                                <w:color w:val="000000" w:themeColor="text1"/>
                              </w:rPr>
                            </w:pPr>
                            <w:r>
                              <w:rPr>
                                <w:color w:val="000000" w:themeColor="text1"/>
                              </w:rPr>
                              <w:t>„</w:t>
                            </w:r>
                            <w:r w:rsidRPr="00E51C4A">
                              <w:rPr>
                                <w:i/>
                                <w:color w:val="000000" w:themeColor="text1"/>
                              </w:rPr>
                              <w:t xml:space="preserve">Durch den Einsatz von </w:t>
                            </w:r>
                            <w:proofErr w:type="spellStart"/>
                            <w:r w:rsidRPr="00E51C4A">
                              <w:rPr>
                                <w:i/>
                                <w:color w:val="000000" w:themeColor="text1"/>
                              </w:rPr>
                              <w:t>ChatGPT</w:t>
                            </w:r>
                            <w:proofErr w:type="spellEnd"/>
                            <w:r w:rsidRPr="00E51C4A">
                              <w:rPr>
                                <w:i/>
                                <w:color w:val="000000" w:themeColor="text1"/>
                              </w:rPr>
                              <w:t xml:space="preserve"> bei Schreibaufgaben </w:t>
                            </w:r>
                            <w:r>
                              <w:rPr>
                                <w:i/>
                                <w:color w:val="000000" w:themeColor="text1"/>
                              </w:rPr>
                              <w:t>[</w:t>
                            </w:r>
                            <w:r w:rsidRPr="00E51C4A">
                              <w:rPr>
                                <w:i/>
                                <w:color w:val="000000" w:themeColor="text1"/>
                              </w:rPr>
                              <w:t>lässt sich</w:t>
                            </w:r>
                            <w:r>
                              <w:rPr>
                                <w:i/>
                                <w:color w:val="000000" w:themeColor="text1"/>
                              </w:rPr>
                              <w:t>]</w:t>
                            </w:r>
                            <w:r w:rsidRPr="00E51C4A">
                              <w:rPr>
                                <w:i/>
                                <w:color w:val="000000" w:themeColor="text1"/>
                              </w:rPr>
                              <w:t xml:space="preserve"> nicht nur die Arbeitsqualität steigern und der Zeitaufwand verringern, </w:t>
                            </w:r>
                            <w:r>
                              <w:rPr>
                                <w:i/>
                                <w:color w:val="000000" w:themeColor="text1"/>
                              </w:rPr>
                              <w:t>[</w:t>
                            </w:r>
                            <w:r w:rsidRPr="00E51C4A">
                              <w:rPr>
                                <w:i/>
                                <w:color w:val="000000" w:themeColor="text1"/>
                              </w:rPr>
                              <w:t>sondern</w:t>
                            </w:r>
                            <w:r>
                              <w:rPr>
                                <w:i/>
                                <w:color w:val="000000" w:themeColor="text1"/>
                              </w:rPr>
                              <w:t>]</w:t>
                            </w:r>
                            <w:r w:rsidRPr="006C01C7">
                              <w:rPr>
                                <w:color w:val="000000" w:themeColor="text1"/>
                              </w:rPr>
                              <w:t xml:space="preserve"> </w:t>
                            </w:r>
                            <w:r w:rsidRPr="00E51C4A">
                              <w:rPr>
                                <w:i/>
                                <w:color w:val="000000" w:themeColor="text1"/>
                              </w:rPr>
                              <w:t>es verbessern sich auch die Fähigkeiten der Mitarbeitenden so, dass geringer qualifizierte Personen bessere Ergebnisse erzielen können und die Ungleichheit zwischen den Mitarbeitenden abnimmt.“</w:t>
                            </w:r>
                            <w:r w:rsidRPr="006C01C7">
                              <w:rPr>
                                <w:color w:val="000000" w:themeColor="text1"/>
                              </w:rPr>
                              <w:t xml:space="preserve"> [2]</w:t>
                            </w:r>
                          </w:p>
                          <w:p w14:paraId="17EB9F66" w14:textId="77777777" w:rsidR="00336346" w:rsidRPr="006C01C7" w:rsidRDefault="00336346" w:rsidP="00336346">
                            <w:pPr>
                              <w:ind w:right="27"/>
                              <w:rPr>
                                <w:color w:val="000000" w:themeColor="text1"/>
                              </w:rPr>
                            </w:pPr>
                          </w:p>
                          <w:p w14:paraId="454EB963" w14:textId="77777777" w:rsidR="00336346" w:rsidRPr="006C01C7"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5E1C4F3C" id="_x0000_s1049" type="#_x0000_t62" style="position:absolute;left:0;text-align:left;margin-left:-11.9pt;margin-top:258pt;width:232.5pt;height:167.25pt;z-index:2516623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puH2fAIAAEMFAAAOAAAAZHJzL2Uyb0RvYy54bWysVEtv2zAMvg/YfxB0X/xYsrZBnSJIkWFA&#10;0QZth54VWYoNyKImKbGzXz9KdpyiLXYYdrElPj6SH0ld33SNIgdhXQ26oNkkpURoDmWtdwX9+bz+&#10;ckmJ80yXTIEWBT0KR28Wnz9dt2YucqhAlcISBNFu3pqCVt6beZI4XomGuQkYoVEpwTbM49XuktKy&#10;FtEbleRp+i1pwZbGAhfOofS2V9JFxJdScP8gpROeqIJibj5+bfxuwzdZXLP5zjJT1XxIg/1DFg2r&#10;NQYdoW6ZZ2Rv63dQTc0tOJB+wqFJQMqai1gDVpOlb6p5qpgRsRYkx5mRJvf/YPn94clsLNLQGjd3&#10;eAxVdNI24Y/5kS6SdRzJEp0nHIX51Sy/mCGnHHV5lk/Ti1mgMzm7G+v8dwENCYeCtqLciUfY6/IR&#10;+7JiSsHeR9bY4c753vfkE8JrWNdKBfk5uXjyRyWCgdKPQpK6DOlEoDg3YqUsOTDsOONcaJ/1qoqV&#10;ohdnszSNrcdcR4+YeQQMyBIDj9gDQJjJ99h92oN9cBVx7Ebn9G+J9c6jR4wM2o/OTa3BfgSgsKoh&#10;cm9/IqmnJrDku22H3CA1X4NpEG2hPG4ssdDvgTN8XWNr7pjzG2Zx8LGduMz+AT9SQVtQGE6UVGB/&#10;fyQP9jiPqKWkxUUqqPu1Z1ZQon5onNSrbDoNmxcv09lFjhf7WrN9rdH7ZgXYuQyfDcPjMdh7dTpK&#10;C80L7vwyREUV0xxjF5R7e7qsfL/g+GpwsVxGM9w2w/ydfjI8gAeiw6Q9dy/MmmE+PY72PZyWjs3f&#10;TGVvGzw1LPceZB1H9szr0ALc1DhLw6sSnoLX92h1fvsWfwAAAP//AwBQSwMEFAAGAAgAAAAhAFxX&#10;kN/mAAAAEAEAAA8AAABkcnMvZG93bnJldi54bWxMj1FLwzAQx98Fv0M4wbctbV3L6JoOUQYqyLBO&#10;2GPaZG01uZQmW+u393zSl4Pj7v73+xXb2Rp20aPvHQqIlxEwjY1TPbYCDu+7xRqYDxKVNA61gG/t&#10;YVteXxUyV27CN32pQssoBH0uBXQhDDnnvum0lX7pBo00O7nRykDt2HI1yonCreFJFGXcyh7pQycH&#10;/dDp5qs6WwHzocYPOeFr+lI/PR9NlX3u9pkQtzfz44bK/QZY0HP4u4BfB+KHksBqd0blmRGwSO6I&#10;PwhI44zMaGO1ihNgtYB1GqXAy4L/Fyl/AAAA//8DAFBLAQItABQABgAIAAAAIQC2gziS/gAAAOEB&#10;AAATAAAAAAAAAAAAAAAAAAAAAABbQ29udGVudF9UeXBlc10ueG1sUEsBAi0AFAAGAAgAAAAhADj9&#10;If/WAAAAlAEAAAsAAAAAAAAAAAAAAAAALwEAAF9yZWxzLy5yZWxzUEsBAi0AFAAGAAgAAAAhAG6m&#10;4fZ8AgAAQwUAAA4AAAAAAAAAAAAAAAAALgIAAGRycy9lMm9Eb2MueG1sUEsBAi0AFAAGAAgAAAAh&#10;AFxXkN/mAAAAEAEAAA8AAAAAAAAAAAAAAAAA1gQAAGRycy9kb3ducmV2LnhtbFBLBQYAAAAABAAE&#10;APMAAADpBQAAAAA=&#10;" adj="6300,24300" filled="f" strokecolor="#0a121c [484]" strokeweight="2pt">
                <v:textbox>
                  <w:txbxContent>
                    <w:p w14:paraId="32F9101B" w14:textId="77777777" w:rsidR="00336346" w:rsidRPr="006C01C7" w:rsidRDefault="00336346" w:rsidP="00336346">
                      <w:pPr>
                        <w:spacing w:after="0"/>
                        <w:ind w:right="27"/>
                        <w:jc w:val="both"/>
                        <w:rPr>
                          <w:color w:val="000000" w:themeColor="text1"/>
                        </w:rPr>
                      </w:pPr>
                      <w:r>
                        <w:rPr>
                          <w:color w:val="000000" w:themeColor="text1"/>
                        </w:rPr>
                        <w:t>„</w:t>
                      </w:r>
                      <w:r w:rsidRPr="00E51C4A">
                        <w:rPr>
                          <w:i/>
                          <w:color w:val="000000" w:themeColor="text1"/>
                        </w:rPr>
                        <w:t xml:space="preserve">Durch den Einsatz von ChatGPT bei Schreibaufgaben </w:t>
                      </w:r>
                      <w:r>
                        <w:rPr>
                          <w:i/>
                          <w:color w:val="000000" w:themeColor="text1"/>
                        </w:rPr>
                        <w:t>[</w:t>
                      </w:r>
                      <w:r w:rsidRPr="00E51C4A">
                        <w:rPr>
                          <w:i/>
                          <w:color w:val="000000" w:themeColor="text1"/>
                        </w:rPr>
                        <w:t>lässt sich</w:t>
                      </w:r>
                      <w:r>
                        <w:rPr>
                          <w:i/>
                          <w:color w:val="000000" w:themeColor="text1"/>
                        </w:rPr>
                        <w:t>]</w:t>
                      </w:r>
                      <w:r w:rsidRPr="00E51C4A">
                        <w:rPr>
                          <w:i/>
                          <w:color w:val="000000" w:themeColor="text1"/>
                        </w:rPr>
                        <w:t xml:space="preserve"> nicht nur die Arbeitsqualität steigern und der Zeitaufwand verringern, </w:t>
                      </w:r>
                      <w:r>
                        <w:rPr>
                          <w:i/>
                          <w:color w:val="000000" w:themeColor="text1"/>
                        </w:rPr>
                        <w:t>[</w:t>
                      </w:r>
                      <w:r w:rsidRPr="00E51C4A">
                        <w:rPr>
                          <w:i/>
                          <w:color w:val="000000" w:themeColor="text1"/>
                        </w:rPr>
                        <w:t>sondern</w:t>
                      </w:r>
                      <w:r>
                        <w:rPr>
                          <w:i/>
                          <w:color w:val="000000" w:themeColor="text1"/>
                        </w:rPr>
                        <w:t>]</w:t>
                      </w:r>
                      <w:r w:rsidRPr="006C01C7">
                        <w:rPr>
                          <w:color w:val="000000" w:themeColor="text1"/>
                        </w:rPr>
                        <w:t xml:space="preserve"> </w:t>
                      </w:r>
                      <w:r w:rsidRPr="00E51C4A">
                        <w:rPr>
                          <w:i/>
                          <w:color w:val="000000" w:themeColor="text1"/>
                        </w:rPr>
                        <w:t>es verbessern sich auch die Fähigkeiten der Mitarbeitenden so, dass geringer qualifizierte Personen bessere Ergebnisse erzielen können und die Ungleichheit zwischen den Mitarbeitenden abnimmt.“</w:t>
                      </w:r>
                      <w:r w:rsidRPr="006C01C7">
                        <w:rPr>
                          <w:color w:val="000000" w:themeColor="text1"/>
                        </w:rPr>
                        <w:t xml:space="preserve"> [2]</w:t>
                      </w:r>
                    </w:p>
                    <w:p w14:paraId="17EB9F66" w14:textId="77777777" w:rsidR="00336346" w:rsidRPr="006C01C7" w:rsidRDefault="00336346" w:rsidP="00336346">
                      <w:pPr>
                        <w:ind w:right="27"/>
                        <w:rPr>
                          <w:color w:val="000000" w:themeColor="text1"/>
                        </w:rPr>
                      </w:pPr>
                    </w:p>
                    <w:p w14:paraId="454EB963" w14:textId="77777777" w:rsidR="00336346" w:rsidRPr="006C01C7" w:rsidRDefault="00336346" w:rsidP="00336346">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61330" behindDoc="0" locked="0" layoutInCell="1" allowOverlap="1" wp14:anchorId="4FE02179" wp14:editId="51403F2E">
                <wp:simplePos x="0" y="0"/>
                <wp:positionH relativeFrom="column">
                  <wp:posOffset>-152472</wp:posOffset>
                </wp:positionH>
                <wp:positionV relativeFrom="paragraph">
                  <wp:posOffset>1886697</wp:posOffset>
                </wp:positionV>
                <wp:extent cx="2413000" cy="1057275"/>
                <wp:effectExtent l="0" t="0" r="25400" b="161925"/>
                <wp:wrapNone/>
                <wp:docPr id="546271119" name="Abgerundete rechteckige Legende 1"/>
                <wp:cNvGraphicFramePr/>
                <a:graphic xmlns:a="http://schemas.openxmlformats.org/drawingml/2006/main">
                  <a:graphicData uri="http://schemas.microsoft.com/office/word/2010/wordprocessingShape">
                    <wps:wsp>
                      <wps:cNvSpPr/>
                      <wps:spPr>
                        <a:xfrm>
                          <a:off x="0" y="0"/>
                          <a:ext cx="2413000" cy="105727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66BA3325" w14:textId="77777777" w:rsidR="00336346" w:rsidRPr="006C01C7" w:rsidRDefault="00336346" w:rsidP="00336346">
                            <w:pPr>
                              <w:spacing w:after="0"/>
                              <w:ind w:right="29"/>
                              <w:jc w:val="both"/>
                              <w:rPr>
                                <w:color w:val="000000" w:themeColor="text1"/>
                              </w:rPr>
                            </w:pPr>
                            <w:r w:rsidRPr="00923FA3">
                              <w:rPr>
                                <w:color w:val="000000" w:themeColor="text1"/>
                              </w:rPr>
                              <w:t>Eine breite Einführung von KI-Systemen kann den Fachkräftemangel verringern und für Arbeitsplatzsicherung sorgen</w:t>
                            </w:r>
                            <w:r w:rsidRPr="006C01C7">
                              <w:rPr>
                                <w:color w:val="000000" w:themeColor="text1"/>
                              </w:rPr>
                              <w:t>. [2]</w:t>
                            </w:r>
                          </w:p>
                          <w:p w14:paraId="1048EEE8" w14:textId="77777777" w:rsidR="00336346" w:rsidRPr="006C01C7" w:rsidRDefault="00336346" w:rsidP="00336346">
                            <w:pPr>
                              <w:ind w:right="29"/>
                              <w:rPr>
                                <w:color w:val="000000" w:themeColor="text1"/>
                              </w:rPr>
                            </w:pPr>
                          </w:p>
                          <w:p w14:paraId="5901F34D" w14:textId="77777777" w:rsidR="00336346" w:rsidRPr="006C01C7"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4FE02179" id="_x0000_s1050" type="#_x0000_t62" style="position:absolute;left:0;text-align:left;margin-left:-12pt;margin-top:148.55pt;width:190pt;height:83.25pt;z-index:25166133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K1PBeAIAAEMFAAAOAAAAZHJzL2Uyb0RvYy54bWysVMFu2zAMvQ/YPwi6r7azdN2COkWQosOA&#10;og3aDj0rshQbkEVNUuJkXz9SdpyiLXYYdrElkXykHh91ebVvDdspHxqwJS/Ocs6UlVA1dlPyn083&#10;n75yFqKwlTBgVckPKvCr+ccPl52bqQnUYCrlGYLYMOtcyesY3SzLgqxVK8IZOGXRqMG3IuLWb7LK&#10;iw7RW5NN8vxL1oGvnAepQsDT697I5wlfayXjvdZBRWZKjrXF9PXpu6ZvNr8Us40Xrm7kUIb4hypa&#10;0VhMOkJdiyjY1jdvoNpGegig45mENgOtG6nSHfA2Rf7qNo+1cCrdBckJbqQp/D9Yebd7dCuPNHQu&#10;zAIu6RZ77Vv6Y31sn8g6jGSpfWQSDyfT4nOeI6cSbUV+fjG5OCc6s1O48yF+V9AyWpS8U9VGPcDW&#10;Vg/Yl6UwBrYxsSZ2tyH2sccYSm/hpjGGzk/FpVU8GEUOxj4ozZqKyklASTdqaTzbCey4kFLZWPSm&#10;WlSqPy7OqfA+3xiRKk+AhKwx8Yg9AJAm32L3MIM/haokuzE4/1thffAYkTKDjWNw21jw7wEYvNWQ&#10;ufc/ktRTQyzF/XqP3FCnyJWO1lAdVp556OcgOHnTYGtuRYgr4VH42E4c5niPH22gKzkMK85q8L/f&#10;Oyd/1CNaOetwkEoefm2FV5yZHxaV+q2YTmny0maKMsGNf2lZv7TYbbsE7FyBz4aTaUn+0RyX2kP7&#10;jDO/oKxoElZi7pLL6I+bZewHHF8NqRaL5IbT5kS8tY9OEjgRTUp72j8L7wZ9RpT2HRyHTsxeqbL3&#10;pUgLi20E3STJnngdWoCTmrQ0vCr0FLzcJ6/T2zf/AwAA//8DAFBLAwQUAAYACAAAACEAJYlny+YA&#10;AAAQAQAADwAAAGRycy9kb3ducmV2LnhtbEyPX0vDMBTF3wW/Q7iCb1u6bovaNR2iDHQgYp3gY9rE&#10;tprclCZb67f3+qQvF+6/c84v307OspMZQudRwmKeADNYe91hI+HwuptdAwtRoVbWo5HwbQJsi/Oz&#10;XGXaj/hiTmVsGIlgyJSENsY+4zzUrXEqzH1vkHYffnAqUjs0XA9qJHFneZokgjvVITm0qjd3ram/&#10;yqOTMB0qfFMjPq331cPjuy3F5+5ZSHl5Md1vqNxugEUzxb8P+GWg/FBQsMofUQdmJczSFQFFCenN&#10;1QIYXSzXgiaVhJVYCuBFzv+DFD8AAAD//wMAUEsBAi0AFAAGAAgAAAAhALaDOJL+AAAA4QEAABMA&#10;AAAAAAAAAAAAAAAAAAAAAFtDb250ZW50X1R5cGVzXS54bWxQSwECLQAUAAYACAAAACEAOP0h/9YA&#10;AACUAQAACwAAAAAAAAAAAAAAAAAvAQAAX3JlbHMvLnJlbHNQSwECLQAUAAYACAAAACEAFStTwXgC&#10;AABDBQAADgAAAAAAAAAAAAAAAAAuAgAAZHJzL2Uyb0RvYy54bWxQSwECLQAUAAYACAAAACEAJYln&#10;y+YAAAAQAQAADwAAAAAAAAAAAAAAAADSBAAAZHJzL2Rvd25yZXYueG1sUEsFBgAAAAAEAAQA8wAA&#10;AOUFAAAAAA==&#10;" adj="6300,24300" filled="f" strokecolor="#0a121c [484]" strokeweight="2pt">
                <v:textbox>
                  <w:txbxContent>
                    <w:p w14:paraId="66BA3325" w14:textId="77777777" w:rsidR="00336346" w:rsidRPr="006C01C7" w:rsidRDefault="00336346" w:rsidP="00336346">
                      <w:pPr>
                        <w:spacing w:after="0"/>
                        <w:ind w:right="29"/>
                        <w:jc w:val="both"/>
                        <w:rPr>
                          <w:color w:val="000000" w:themeColor="text1"/>
                        </w:rPr>
                      </w:pPr>
                      <w:r w:rsidRPr="00923FA3">
                        <w:rPr>
                          <w:color w:val="000000" w:themeColor="text1"/>
                        </w:rPr>
                        <w:t>Eine breite Einführung von KI-Systemen kann den Fachkräftemangel verringern und für Arbeitsplatzsicherung sorgen</w:t>
                      </w:r>
                      <w:r w:rsidRPr="006C01C7">
                        <w:rPr>
                          <w:color w:val="000000" w:themeColor="text1"/>
                        </w:rPr>
                        <w:t>. [2]</w:t>
                      </w:r>
                    </w:p>
                    <w:p w14:paraId="1048EEE8" w14:textId="77777777" w:rsidR="00336346" w:rsidRPr="006C01C7" w:rsidRDefault="00336346" w:rsidP="00336346">
                      <w:pPr>
                        <w:ind w:right="29"/>
                        <w:rPr>
                          <w:color w:val="000000" w:themeColor="text1"/>
                        </w:rPr>
                      </w:pPr>
                    </w:p>
                    <w:p w14:paraId="5901F34D" w14:textId="77777777" w:rsidR="00336346" w:rsidRPr="006C01C7" w:rsidRDefault="00336346" w:rsidP="00336346">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60306" behindDoc="0" locked="0" layoutInCell="1" allowOverlap="1" wp14:anchorId="64FF88B4" wp14:editId="38E02E90">
                <wp:simplePos x="0" y="0"/>
                <wp:positionH relativeFrom="column">
                  <wp:posOffset>-155727</wp:posOffset>
                </wp:positionH>
                <wp:positionV relativeFrom="paragraph">
                  <wp:posOffset>323006</wp:posOffset>
                </wp:positionV>
                <wp:extent cx="2413590" cy="1233377"/>
                <wp:effectExtent l="0" t="0" r="12700" b="176530"/>
                <wp:wrapNone/>
                <wp:docPr id="924780200" name="Abgerundete rechteckige Legende 1"/>
                <wp:cNvGraphicFramePr/>
                <a:graphic xmlns:a="http://schemas.openxmlformats.org/drawingml/2006/main">
                  <a:graphicData uri="http://schemas.microsoft.com/office/word/2010/wordprocessingShape">
                    <wps:wsp>
                      <wps:cNvSpPr/>
                      <wps:spPr>
                        <a:xfrm>
                          <a:off x="0" y="0"/>
                          <a:ext cx="2413590" cy="1233377"/>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716447C5" w14:textId="77777777" w:rsidR="00336346" w:rsidRPr="006C01C7" w:rsidRDefault="00336346" w:rsidP="00336346">
                            <w:pPr>
                              <w:spacing w:after="0"/>
                              <w:ind w:right="29"/>
                              <w:jc w:val="both"/>
                              <w:rPr>
                                <w:color w:val="000000" w:themeColor="text1"/>
                              </w:rPr>
                            </w:pPr>
                            <w:r w:rsidRPr="006C01C7">
                              <w:rPr>
                                <w:color w:val="000000" w:themeColor="text1"/>
                              </w:rPr>
                              <w:t xml:space="preserve">Die Arbeitszufriedenheit und das Gefühl der Selbstwirksamkeit </w:t>
                            </w:r>
                            <w:r>
                              <w:rPr>
                                <w:color w:val="000000" w:themeColor="text1"/>
                              </w:rPr>
                              <w:t>werden</w:t>
                            </w:r>
                            <w:r w:rsidRPr="006C01C7">
                              <w:rPr>
                                <w:color w:val="000000" w:themeColor="text1"/>
                              </w:rPr>
                              <w:t xml:space="preserve"> durch die Arbeit mit KI-Systemen laut einer Studie positiv beeinflusst. [2]</w:t>
                            </w:r>
                          </w:p>
                          <w:p w14:paraId="2F224B86" w14:textId="77777777" w:rsidR="00336346" w:rsidRPr="006C01C7" w:rsidRDefault="00336346" w:rsidP="00336346">
                            <w:pPr>
                              <w:ind w:right="29"/>
                              <w:rPr>
                                <w:color w:val="000000" w:themeColor="text1"/>
                              </w:rPr>
                            </w:pPr>
                          </w:p>
                          <w:p w14:paraId="51B8305D" w14:textId="77777777" w:rsidR="00336346" w:rsidRPr="006C01C7" w:rsidRDefault="00336346" w:rsidP="00336346">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64FF88B4" id="_x0000_s1051" type="#_x0000_t62" style="position:absolute;left:0;text-align:left;margin-left:-12.25pt;margin-top:25.45pt;width:190.05pt;height:97.1pt;z-index:25166030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EJfAIAAEMFAAAOAAAAZHJzL2Uyb0RvYy54bWysVEtv2zAMvg/YfxB0X2znsa5BnSJI0WFA&#10;0AZph54VWYoNyKImKbGzXz9KdpyiLXYYdrElPj6SH0nd3La1IkdhXQU6p9kopURoDkWl9zn9+Xz/&#10;5RslzjNdMAVa5PQkHL1dfP5005i5GEMJqhCWIIh288bktPTezJPE8VLUzI3ACI1KCbZmHq92nxSW&#10;NYheq2Scpl+TBmxhLHDhHErvOiVdRHwpBfePUjrhicop5ubj18bvLnyTxQ2b7y0zZcX7NNg/ZFGz&#10;SmPQAeqOeUYOtnoHVVfcggPpRxzqBKSsuIg1YDVZ+qaap5IZEWtBcpwZaHL/D5Y/HJ/MxiINjXFz&#10;h8dQRSttHf6YH2kjWaeBLNF6wlE4nmaT2TVyylGXjSeTydVVoDO5uBvr/HcBNQmHnDai2IstHHSx&#10;xb6smFJw8JE1dlw73/mefUJ4DfeVUkF+SS6e/EmJYKD0VkhSFSGdCBTnRqyUJUeGHWecC+2zTlWy&#10;QnTibJamsfWY6+ARM4+AAVli4AG7Bwgz+R67S7u3D64ijt3gnP4tsc558IiRQfvBua402I8AFFbV&#10;R+7szyR11ASWfLtrkRukZhZMg2gHxWljiYVuD5zh9xW2Zs2c3zCLg4/txGX2j/iRCpqcQn+ipAT7&#10;+yN5sMd5RC0lDS5STt2vA7OCEvVD46ReZ9Np2Lx4mc6uxnixrzW71xp9qFeAncvw2TA8HoO9V+ej&#10;tFC/4M4vQ1RUMc0xdk65t+fLyncLjq8GF8tlNMNtM8yv9ZPhATwQHSbtuX1h1vTz6XG0H+C8dGz+&#10;Zio72+CpYXnwIKs4shde+xbgpsZZ6l+V8BS8vkery9u3+AMAAP//AwBQSwMEFAAGAAgAAAAhAMnB&#10;yevjAAAADwEAAA8AAABkcnMvZG93bnJldi54bWxMT01LxDAQvQv+hzCCt910V1u02+kiyoIKItYV&#10;PKZNbKvJpDTZbf33jie9PBjem/dRbGdnxdGMofeEsFomIAw1XvfUIuxfd4srECEq0sp6MgjfJsC2&#10;PD0pVK79RC/mWMVWsAmFXCF0MQ65lKHpjFNh6QdDzH340anI59hKPaqJzZ2V6yTJpFM9cUKnBnPb&#10;mearOjiEeV/Tm5roKX2s7x/ebZV97p4zxPOz+W7DcLMBEc0c/z7gdwP3h5KL1f5AOgiLsFhfpixF&#10;SJNrECy4SNMMRI3AxApkWcj/O8ofAAAA//8DAFBLAQItABQABgAIAAAAIQC2gziS/gAAAOEBAAAT&#10;AAAAAAAAAAAAAAAAAAAAAABbQ29udGVudF9UeXBlc10ueG1sUEsBAi0AFAAGAAgAAAAhADj9If/W&#10;AAAAlAEAAAsAAAAAAAAAAAAAAAAALwEAAF9yZWxzLy5yZWxzUEsBAi0AFAAGAAgAAAAhABVf4Ql8&#10;AgAAQwUAAA4AAAAAAAAAAAAAAAAALgIAAGRycy9lMm9Eb2MueG1sUEsBAi0AFAAGAAgAAAAhAMnB&#10;yevjAAAADwEAAA8AAAAAAAAAAAAAAAAA1gQAAGRycy9kb3ducmV2LnhtbFBLBQYAAAAABAAEAPMA&#10;AADmBQAAAAA=&#10;" adj="6300,24300" filled="f" strokecolor="#0a121c [484]" strokeweight="2pt">
                <v:textbox>
                  <w:txbxContent>
                    <w:p w14:paraId="716447C5" w14:textId="77777777" w:rsidR="00336346" w:rsidRPr="006C01C7" w:rsidRDefault="00336346" w:rsidP="00336346">
                      <w:pPr>
                        <w:spacing w:after="0"/>
                        <w:ind w:right="29"/>
                        <w:jc w:val="both"/>
                        <w:rPr>
                          <w:color w:val="000000" w:themeColor="text1"/>
                        </w:rPr>
                      </w:pPr>
                      <w:r w:rsidRPr="006C01C7">
                        <w:rPr>
                          <w:color w:val="000000" w:themeColor="text1"/>
                        </w:rPr>
                        <w:t xml:space="preserve">Die Arbeitszufriedenheit und das Gefühl der Selbstwirksamkeit </w:t>
                      </w:r>
                      <w:r>
                        <w:rPr>
                          <w:color w:val="000000" w:themeColor="text1"/>
                        </w:rPr>
                        <w:t>werden</w:t>
                      </w:r>
                      <w:r w:rsidRPr="006C01C7">
                        <w:rPr>
                          <w:color w:val="000000" w:themeColor="text1"/>
                        </w:rPr>
                        <w:t xml:space="preserve"> durch die Arbeit mit KI-Systemen laut einer Studie positiv beeinflusst. [2]</w:t>
                      </w:r>
                    </w:p>
                    <w:p w14:paraId="2F224B86" w14:textId="77777777" w:rsidR="00336346" w:rsidRPr="006C01C7" w:rsidRDefault="00336346" w:rsidP="00336346">
                      <w:pPr>
                        <w:ind w:right="29"/>
                        <w:rPr>
                          <w:color w:val="000000" w:themeColor="text1"/>
                        </w:rPr>
                      </w:pPr>
                    </w:p>
                    <w:p w14:paraId="51B8305D" w14:textId="77777777" w:rsidR="00336346" w:rsidRPr="006C01C7" w:rsidRDefault="00336346" w:rsidP="00336346">
                      <w:pPr>
                        <w:jc w:val="center"/>
                        <w:rPr>
                          <w:color w:val="000000" w:themeColor="text1"/>
                        </w:rPr>
                      </w:pPr>
                    </w:p>
                  </w:txbxContent>
                </v:textbox>
              </v:shape>
            </w:pict>
          </mc:Fallback>
        </mc:AlternateContent>
      </w:r>
      <w:r>
        <w:t>Für Klaus:</w:t>
      </w:r>
      <w:r>
        <w:tab/>
      </w:r>
      <w:r>
        <w:tab/>
      </w:r>
      <w:r>
        <w:tab/>
      </w:r>
      <w:r>
        <w:tab/>
      </w:r>
      <w:r>
        <w:tab/>
      </w:r>
      <w:r>
        <w:tab/>
        <w:t>Für Wolfgang:</w:t>
      </w:r>
    </w:p>
    <w:p w14:paraId="10CD2F0F" w14:textId="77777777" w:rsidR="00336346" w:rsidRDefault="00336346">
      <w:r>
        <w:br w:type="page"/>
      </w:r>
    </w:p>
    <w:p w14:paraId="7665DB4D" w14:textId="77777777" w:rsidR="00D10903" w:rsidRDefault="00D10903" w:rsidP="00D10903">
      <w:r>
        <w:rPr>
          <w:b/>
          <w:bCs/>
          <w:noProof/>
        </w:rPr>
        <w:lastRenderedPageBreak/>
        <mc:AlternateContent>
          <mc:Choice Requires="wps">
            <w:drawing>
              <wp:anchor distT="0" distB="0" distL="114300" distR="114300" simplePos="0" relativeHeight="251675666" behindDoc="0" locked="0" layoutInCell="1" allowOverlap="1" wp14:anchorId="66ABB94E" wp14:editId="7629CC41">
                <wp:simplePos x="0" y="0"/>
                <wp:positionH relativeFrom="column">
                  <wp:posOffset>-81022</wp:posOffset>
                </wp:positionH>
                <wp:positionV relativeFrom="paragraph">
                  <wp:posOffset>12065</wp:posOffset>
                </wp:positionV>
                <wp:extent cx="2551474" cy="1863578"/>
                <wp:effectExtent l="12700" t="12700" r="13970" b="257810"/>
                <wp:wrapNone/>
                <wp:docPr id="1513763449" name="Abgerundete rechteckige Legende 1"/>
                <wp:cNvGraphicFramePr/>
                <a:graphic xmlns:a="http://schemas.openxmlformats.org/drawingml/2006/main">
                  <a:graphicData uri="http://schemas.microsoft.com/office/word/2010/wordprocessingShape">
                    <wps:wsp>
                      <wps:cNvSpPr/>
                      <wps:spPr>
                        <a:xfrm>
                          <a:off x="0" y="0"/>
                          <a:ext cx="2551474" cy="1863578"/>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527A5FC4" w14:textId="77777777" w:rsidR="00D10903" w:rsidRPr="00646ECD" w:rsidRDefault="00D10903" w:rsidP="00D10903">
                            <w:pPr>
                              <w:spacing w:after="0"/>
                              <w:ind w:right="69"/>
                              <w:jc w:val="both"/>
                              <w:rPr>
                                <w:color w:val="000000" w:themeColor="text1"/>
                              </w:rPr>
                            </w:pPr>
                            <w:r>
                              <w:rPr>
                                <w:i/>
                                <w:color w:val="000000" w:themeColor="text1"/>
                              </w:rPr>
                              <w:t>„</w:t>
                            </w:r>
                            <w:r w:rsidRPr="00E51C4A">
                              <w:rPr>
                                <w:i/>
                                <w:color w:val="000000" w:themeColor="text1"/>
                              </w:rPr>
                              <w:t xml:space="preserve">Ein schneller, disruptiver </w:t>
                            </w:r>
                            <w:r w:rsidRPr="00941429">
                              <w:rPr>
                                <w:iCs/>
                                <w:color w:val="000000" w:themeColor="text1"/>
                              </w:rPr>
                              <w:t>[auflösend, aufspaltend, zerstörend]</w:t>
                            </w:r>
                            <w:r>
                              <w:rPr>
                                <w:i/>
                                <w:color w:val="000000" w:themeColor="text1"/>
                              </w:rPr>
                              <w:t xml:space="preserve"> </w:t>
                            </w:r>
                            <w:r w:rsidRPr="00E51C4A">
                              <w:rPr>
                                <w:i/>
                                <w:color w:val="000000" w:themeColor="text1"/>
                              </w:rPr>
                              <w:t>Wandel des Arbeitsmarktes, wie er oft befürchtet wird, zeichnet sich nicht ab, eher die Fortsetzung der bisher langsamen und schrittweisen Einführung von KI-Systemen für ganz bestimmte Anwendungsfälle.</w:t>
                            </w:r>
                            <w:r>
                              <w:rPr>
                                <w:i/>
                                <w:color w:val="000000" w:themeColor="text1"/>
                              </w:rPr>
                              <w:t>“</w:t>
                            </w:r>
                            <w:r w:rsidRPr="00646ECD">
                              <w:rPr>
                                <w:color w:val="000000" w:themeColor="text1"/>
                              </w:rPr>
                              <w:t xml:space="preserve"> [2]</w:t>
                            </w:r>
                          </w:p>
                          <w:p w14:paraId="3BB8B3BA" w14:textId="77777777" w:rsidR="00D10903" w:rsidRPr="00646ECD" w:rsidRDefault="00D10903" w:rsidP="00D10903">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66ABB94E" id="_x0000_s1052" type="#_x0000_t62" style="position:absolute;margin-left:-6.4pt;margin-top:.95pt;width:200.9pt;height:146.75pt;z-index:25167566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wveBfQIAAEMFAAAOAAAAZHJzL2Uyb0RvYy54bWysVE1v2zAMvQ/YfxB0X21nSZMFdYogRYcB&#10;QRukHXpWZCk2IIuapMTOfv0o2XGKtthh2MWW+PFIPpK6uW1rRY7Cugp0TrOrlBKhORSV3uf05/P9&#10;lxklzjNdMAVa5PQkHL1dfP5005i5GEEJqhCWIIh288bktPTezJPE8VLUzF2BERqVEmzNPF7tPiks&#10;axC9VskoTa+TBmxhLHDhHErvOiVdRHwpBfePUjrhicop5ubj18bvLnyTxQ2b7y0zZcX7NNg/ZFGz&#10;SmPQAeqOeUYOtnoHVVfcggPprzjUCUhZcRFrwGqy9E01TyUzItaC5Dgz0OT+Hyx/OD6ZjUUaGuPm&#10;Do+hilbaOvwxP9JGsk4DWaL1hKNwNJlk4+mYEo66bHb9dTKdBTqTi7uxzn8XUJNwyGkjir3YwkEX&#10;W+zLiikFBx9ZY8e1853v2SeE13BfKRXkl+TiyZ+UCAZKb4UkVRHSiUBxbsRKWXJk2HHGudA+61Ql&#10;K0QnziZpGluPuQ4eMfMIGJAlBh6we4Awk++xu7R7++Aq4tgNzunfEuucB48YGbQfnOtKg/0IQGFV&#10;feTO/kxSR01gybe7FrlBaq6DaRDtoDhtLLHQ7YEz/L7C1qyZ8xtmcfBxRXCZ/SN+pIImp9CfKCnB&#10;/v5IHuxxHlFLSYOLlFP368CsoET90Dip37LxOGxevIwn0xFe7GvN7rVGH+oVYOcyfDYMj8dg79X5&#10;KC3UL7jzyxAVVUxzjJ1T7u35svLdguOrwcVyGc1w2wzza/1keAAPRIdJe25fmDX9fHoc7Qc4Lx2b&#10;v5nKzjZ4algePMgqjuyF174FuKlxlvpXJTwFr+/R6vL2Lf4AAAD//wMAUEsDBBQABgAIAAAAIQDX&#10;tW7r4wAAAA4BAAAPAAAAZHJzL2Rvd25yZXYueG1sTI/BSsNAEIbvgu+wjOCt3TTa0KTZFFEKKogY&#10;K3icJGsS3Z0N2W0T397xpJeB4WP++f58N1sjTnr0vSMFq2UEQlPtmp5aBYfX/WIDwgekBo0jreBb&#10;e9gV52c5Zo2b6EWfytAKDiGfoYIuhCGT0tedtuiXbtDE7MONFgOvYyubEScOt0bGUZRIiz3xhw4H&#10;fdvp+qs8WgXzoaI3nOhp/VjdP7ybMvncPydKXV7Md1seN1sQQc/h7wJ+O7A/FCxWuSM1XhgFi1XM&#10;/oFBCoL51SblgpWCOF1fgyxy+b9G8QMAAP//AwBQSwECLQAUAAYACAAAACEAtoM4kv4AAADhAQAA&#10;EwAAAAAAAAAAAAAAAAAAAAAAW0NvbnRlbnRfVHlwZXNdLnhtbFBLAQItABQABgAIAAAAIQA4/SH/&#10;1gAAAJQBAAALAAAAAAAAAAAAAAAAAC8BAABfcmVscy8ucmVsc1BLAQItABQABgAIAAAAIQBdwveB&#10;fQIAAEMFAAAOAAAAAAAAAAAAAAAAAC4CAABkcnMvZTJvRG9jLnhtbFBLAQItABQABgAIAAAAIQDX&#10;tW7r4wAAAA4BAAAPAAAAAAAAAAAAAAAAANcEAABkcnMvZG93bnJldi54bWxQSwUGAAAAAAQABADz&#10;AAAA5wUAAAAA&#10;" adj="6300,24300" filled="f" strokecolor="#0a121c [484]" strokeweight="2pt">
                <v:textbox>
                  <w:txbxContent>
                    <w:p w14:paraId="527A5FC4" w14:textId="77777777" w:rsidR="00D10903" w:rsidRPr="00646ECD" w:rsidRDefault="00D10903" w:rsidP="00D10903">
                      <w:pPr>
                        <w:spacing w:after="0"/>
                        <w:ind w:right="69"/>
                        <w:jc w:val="both"/>
                        <w:rPr>
                          <w:color w:val="000000" w:themeColor="text1"/>
                        </w:rPr>
                      </w:pPr>
                      <w:r>
                        <w:rPr>
                          <w:i/>
                          <w:color w:val="000000" w:themeColor="text1"/>
                        </w:rPr>
                        <w:t>„</w:t>
                      </w:r>
                      <w:r w:rsidRPr="00E51C4A">
                        <w:rPr>
                          <w:i/>
                          <w:color w:val="000000" w:themeColor="text1"/>
                        </w:rPr>
                        <w:t xml:space="preserve">Ein schneller, disruptiver </w:t>
                      </w:r>
                      <w:r w:rsidRPr="00941429">
                        <w:rPr>
                          <w:iCs/>
                          <w:color w:val="000000" w:themeColor="text1"/>
                        </w:rPr>
                        <w:t>[auflösend, aufspaltend, zerstörend]</w:t>
                      </w:r>
                      <w:r>
                        <w:rPr>
                          <w:i/>
                          <w:color w:val="000000" w:themeColor="text1"/>
                        </w:rPr>
                        <w:t xml:space="preserve"> </w:t>
                      </w:r>
                      <w:r w:rsidRPr="00E51C4A">
                        <w:rPr>
                          <w:i/>
                          <w:color w:val="000000" w:themeColor="text1"/>
                        </w:rPr>
                        <w:t>Wandel des Arbeitsmarktes, wie er oft befürchtet wird, zeichnet sich nicht ab, eher die Fortsetzung der bisher langsamen und schrittweisen Einführung von KI-Systemen für ganz bestimmte Anwendungsfälle.</w:t>
                      </w:r>
                      <w:r>
                        <w:rPr>
                          <w:i/>
                          <w:color w:val="000000" w:themeColor="text1"/>
                        </w:rPr>
                        <w:t>“</w:t>
                      </w:r>
                      <w:r w:rsidRPr="00646ECD">
                        <w:rPr>
                          <w:color w:val="000000" w:themeColor="text1"/>
                        </w:rPr>
                        <w:t xml:space="preserve"> [2]</w:t>
                      </w:r>
                    </w:p>
                    <w:p w14:paraId="3BB8B3BA" w14:textId="77777777" w:rsidR="00D10903" w:rsidRPr="00646ECD" w:rsidRDefault="00D10903" w:rsidP="00D10903">
                      <w:pPr>
                        <w:jc w:val="center"/>
                        <w:rPr>
                          <w:color w:val="000000" w:themeColor="text1"/>
                        </w:rPr>
                      </w:pPr>
                    </w:p>
                  </w:txbxContent>
                </v:textbox>
              </v:shape>
            </w:pict>
          </mc:Fallback>
        </mc:AlternateContent>
      </w:r>
      <w:r>
        <w:rPr>
          <w:b/>
          <w:bCs/>
          <w:noProof/>
        </w:rPr>
        <mc:AlternateContent>
          <mc:Choice Requires="wps">
            <w:drawing>
              <wp:anchor distT="0" distB="0" distL="114300" distR="114300" simplePos="0" relativeHeight="251673618" behindDoc="0" locked="0" layoutInCell="1" allowOverlap="1" wp14:anchorId="71144A18" wp14:editId="6F8F2B7A">
                <wp:simplePos x="0" y="0"/>
                <wp:positionH relativeFrom="column">
                  <wp:posOffset>2928395</wp:posOffset>
                </wp:positionH>
                <wp:positionV relativeFrom="paragraph">
                  <wp:posOffset>161411</wp:posOffset>
                </wp:positionV>
                <wp:extent cx="2604976" cy="1495425"/>
                <wp:effectExtent l="0" t="0" r="24130" b="219075"/>
                <wp:wrapNone/>
                <wp:docPr id="1945527154" name="Abgerundete rechteckige Legende 1"/>
                <wp:cNvGraphicFramePr/>
                <a:graphic xmlns:a="http://schemas.openxmlformats.org/drawingml/2006/main">
                  <a:graphicData uri="http://schemas.microsoft.com/office/word/2010/wordprocessingShape">
                    <wps:wsp>
                      <wps:cNvSpPr/>
                      <wps:spPr>
                        <a:xfrm>
                          <a:off x="0" y="0"/>
                          <a:ext cx="2604976" cy="1495425"/>
                        </a:xfrm>
                        <a:prstGeom prst="wedgeRoundRectCallou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1A028489" w14:textId="77777777" w:rsidR="00D10903" w:rsidRPr="006C01C7" w:rsidRDefault="00D10903" w:rsidP="00D10903">
                            <w:pPr>
                              <w:jc w:val="both"/>
                              <w:rPr>
                                <w:color w:val="000000" w:themeColor="text1"/>
                              </w:rPr>
                            </w:pPr>
                            <w:r>
                              <w:rPr>
                                <w:rFonts w:cs="Times New Roman"/>
                                <w:color w:val="000000" w:themeColor="text1"/>
                                <w:lang w:eastAsia="de-DE"/>
                              </w:rPr>
                              <w:t xml:space="preserve">Bei der Matheolympiade der 10. Klasse erreichte GPT-4 ca. 20% der Punkte und im </w:t>
                            </w:r>
                            <w:proofErr w:type="spellStart"/>
                            <w:r>
                              <w:rPr>
                                <w:rFonts w:cs="Times New Roman"/>
                                <w:color w:val="000000" w:themeColor="text1"/>
                                <w:lang w:eastAsia="de-DE"/>
                              </w:rPr>
                              <w:t>Advanced</w:t>
                            </w:r>
                            <w:proofErr w:type="spellEnd"/>
                            <w:r>
                              <w:rPr>
                                <w:rFonts w:cs="Times New Roman"/>
                                <w:color w:val="000000" w:themeColor="text1"/>
                                <w:lang w:eastAsia="de-DE"/>
                              </w:rPr>
                              <w:t xml:space="preserve"> Placement Course Englische Literatur war es nur besser als die schwächsten 8% der </w:t>
                            </w:r>
                            <w:proofErr w:type="spellStart"/>
                            <w:r>
                              <w:rPr>
                                <w:rFonts w:cs="Times New Roman"/>
                                <w:color w:val="000000" w:themeColor="text1"/>
                                <w:lang w:eastAsia="de-DE"/>
                              </w:rPr>
                              <w:t>Teilnehmer_innen</w:t>
                            </w:r>
                            <w:proofErr w:type="spellEnd"/>
                            <w:r w:rsidRPr="006C01C7">
                              <w:rPr>
                                <w:rFonts w:cs="Times New Roman"/>
                                <w:color w:val="000000" w:themeColor="text1"/>
                                <w:lang w:eastAsia="de-DE"/>
                              </w:rPr>
                              <w:t>. [</w:t>
                            </w:r>
                            <w:r>
                              <w:rPr>
                                <w:rFonts w:cs="Times New Roman"/>
                                <w:color w:val="000000" w:themeColor="text1"/>
                                <w:lang w:eastAsia="de-DE"/>
                              </w:rPr>
                              <w:t>3</w:t>
                            </w:r>
                            <w:r w:rsidRPr="006C01C7">
                              <w:rPr>
                                <w:rFonts w:cs="Times New Roman"/>
                                <w:color w:val="000000" w:themeColor="text1"/>
                                <w:lang w:eastAsia="de-DE"/>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oel="http://schemas.microsoft.com/office/2019/extlst">
            <w:pict>
              <v:shape w14:anchorId="71144A18" id="_x0000_s1053" type="#_x0000_t62" style="position:absolute;margin-left:230.6pt;margin-top:12.7pt;width:205.1pt;height:117.75pt;z-index:25167361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Wc9fQIAAEMFAAAOAAAAZHJzL2Uyb0RvYy54bWysVE1v2zAMvQ/YfxB0X20HSboEdYogRYcB&#10;QVskLXpWZCk2IIuapMTOfv0o2XGKtthh2MWW+PFIPpK6uW1rRY7Cugp0TrOrlBKhORSV3uf05fn+&#10;23dKnGe6YAq0yOlJOHq7+PrlpjFzMYISVCEsQRDt5o3Jaem9mSeJ46WombsCIzQqJdiaebzafVJY&#10;1iB6rZJRmk6TBmxhLHDhHErvOiVdRHwpBfePUjrhicop5ubj18bvLnyTxQ2b7y0zZcX7NNg/ZFGz&#10;SmPQAeqOeUYOtvoAVVfcggPprzjUCUhZcRFrwGqy9F0125IZEWtBcpwZaHL/D5Y/HLfmySINjXFz&#10;h8dQRSttHf6YH2kjWaeBLNF6wlE4mqbj2fWUEo66bDybjEeTQGdycTfW+R8CahIOOW1EsRcbOOhi&#10;g31ZMaXg4CNr7Lh2vvM9+4TwGu4rpYL8klw8+ZMSwUDpjZCkKkI6ESjOjVgpS44MO844F9pnnapk&#10;hejE2SRNY+sx18EjZh4BA7LEwAN2DxBm8iN2l3ZvH1xFHLvBOf1bYp3z4BEjg/aDc11psJ8BKKyq&#10;j9zZn0nqqAks+XbXIjdIzXUwDaIdFKcnSyx0e+AMv6+wNWvm/BOzOPi4IrjM/hE/UkGTU+hPlJRg&#10;f38mD/Y4j6ilpMFFyqn7dWBWUKJ+apzUWTYeh82Ll/HkeoQX+1aze6vRh3oF2LkMnw3D4zHYe3U+&#10;Sgv1K+78MkRFFdMcY+eUe3u+rHy34PhqcLFcRjPcNsP8Wm8ND+CB6DBpz+0rs6afT4+j/QDnpWPz&#10;d1PZ2QZPDcuDB1nFkb3w2rcANzXOUv+qhKfg7T1aXd6+xR8AAAD//wMAUEsDBBQABgAIAAAAIQBV&#10;tL4s4wAAAA8BAAAPAAAAZHJzL2Rvd25yZXYueG1sTE9LS8QwEL4L/ocwgjc3bdmNa7fpIsqCCotY&#10;V/CYNrGtJpPSZLf13zue9DLM45vvUWxnZ9nJjKH3KCFdJMAMNl732Eo4vO6u1sBCVKiV9WgkfJsA&#10;2/L8rFC59hO+mFMVW0YkGHIloYtxyDkPTWecCgs/GKTbhx+dijSOLdejmojcWZ4lieBO9UgKnRrM&#10;XWear+roJMyHGt/UhPvVU/3w+G4r8bl7FlJeXsz3Gyq3G2DRzPHvA34zkH8oyVjtj6gDsxKWIs0I&#10;KiFbLYERYH2dUlPTQiQ3wMuC/89R/gAAAP//AwBQSwECLQAUAAYACAAAACEAtoM4kv4AAADhAQAA&#10;EwAAAAAAAAAAAAAAAAAAAAAAW0NvbnRlbnRfVHlwZXNdLnhtbFBLAQItABQABgAIAAAAIQA4/SH/&#10;1gAAAJQBAAALAAAAAAAAAAAAAAAAAC8BAABfcmVscy8ucmVsc1BLAQItABQABgAIAAAAIQAIOWc9&#10;fQIAAEMFAAAOAAAAAAAAAAAAAAAAAC4CAABkcnMvZTJvRG9jLnhtbFBLAQItABQABgAIAAAAIQBV&#10;tL4s4wAAAA8BAAAPAAAAAAAAAAAAAAAAANcEAABkcnMvZG93bnJldi54bWxQSwUGAAAAAAQABADz&#10;AAAA5wUAAAAA&#10;" adj="6300,24300" filled="f" strokecolor="#0a121c [484]" strokeweight="2pt">
                <v:textbox>
                  <w:txbxContent>
                    <w:p w14:paraId="1A028489" w14:textId="77777777" w:rsidR="00D10903" w:rsidRPr="006C01C7" w:rsidRDefault="00D10903" w:rsidP="00D10903">
                      <w:pPr>
                        <w:jc w:val="both"/>
                        <w:rPr>
                          <w:color w:val="000000" w:themeColor="text1"/>
                        </w:rPr>
                      </w:pPr>
                      <w:r>
                        <w:rPr>
                          <w:rFonts w:cs="Times New Roman"/>
                          <w:color w:val="000000" w:themeColor="text1"/>
                          <w:lang w:eastAsia="de-DE"/>
                        </w:rPr>
                        <w:t>Bei der Matheolympiade der 10. Klasse erreichte GPT-4 ca. 20% der Punkte und im Advanced Placement Course Englische Literatur war es nur besser als die schwächsten 8% der Teilnehmer_innen</w:t>
                      </w:r>
                      <w:r w:rsidRPr="006C01C7">
                        <w:rPr>
                          <w:rFonts w:cs="Times New Roman"/>
                          <w:color w:val="000000" w:themeColor="text1"/>
                          <w:lang w:eastAsia="de-DE"/>
                        </w:rPr>
                        <w:t>. [</w:t>
                      </w:r>
                      <w:r>
                        <w:rPr>
                          <w:rFonts w:cs="Times New Roman"/>
                          <w:color w:val="000000" w:themeColor="text1"/>
                          <w:lang w:eastAsia="de-DE"/>
                        </w:rPr>
                        <w:t>3</w:t>
                      </w:r>
                      <w:r w:rsidRPr="006C01C7">
                        <w:rPr>
                          <w:rFonts w:cs="Times New Roman"/>
                          <w:color w:val="000000" w:themeColor="text1"/>
                          <w:lang w:eastAsia="de-DE"/>
                        </w:rPr>
                        <w:t>]</w:t>
                      </w:r>
                    </w:p>
                  </w:txbxContent>
                </v:textbox>
              </v:shape>
            </w:pict>
          </mc:Fallback>
        </mc:AlternateContent>
      </w:r>
    </w:p>
    <w:p w14:paraId="53DD6C53" w14:textId="77777777" w:rsidR="00D10903" w:rsidRDefault="00D10903" w:rsidP="00D10903"/>
    <w:p w14:paraId="1A4F8D21" w14:textId="77777777" w:rsidR="00D10903" w:rsidRDefault="00D10903" w:rsidP="00D10903"/>
    <w:p w14:paraId="111EAC0F" w14:textId="77777777" w:rsidR="00D10903" w:rsidRDefault="00D10903" w:rsidP="00D10903"/>
    <w:p w14:paraId="136FD6B1" w14:textId="77777777" w:rsidR="00D10903" w:rsidRDefault="00D10903" w:rsidP="00D10903"/>
    <w:p w14:paraId="4B6D9F48" w14:textId="77777777" w:rsidR="00D10903" w:rsidRDefault="00D10903" w:rsidP="00D10903"/>
    <w:p w14:paraId="3B8A4C2A" w14:textId="77777777" w:rsidR="00D10903" w:rsidRDefault="00D10903" w:rsidP="00D10903"/>
    <w:p w14:paraId="54CE690A" w14:textId="77777777" w:rsidR="00D10903" w:rsidRDefault="00D10903" w:rsidP="00D10903"/>
    <w:p w14:paraId="653936D8" w14:textId="77777777" w:rsidR="00D10903" w:rsidRDefault="00D10903" w:rsidP="00D10903"/>
    <w:p w14:paraId="3342D2A3" w14:textId="4F96BF64" w:rsidR="00336346" w:rsidRDefault="00336346" w:rsidP="00D10903">
      <w:r>
        <w:t>Viele weitere Argumente können unterstützend zugeordnet werden.</w:t>
      </w:r>
    </w:p>
    <w:p w14:paraId="57976A52" w14:textId="14FEE268" w:rsidR="00336346" w:rsidRDefault="00336346" w:rsidP="00336346">
      <w:pPr>
        <w:jc w:val="both"/>
      </w:pPr>
      <w:r>
        <w:t>Für das abschließende Fazit aus Sicht von Frau Claaßen ist die individuelle Gewichtung der Argumente der Schülerinnen und Schüler entscheidend.</w:t>
      </w:r>
      <w:r w:rsidR="00FA7203" w:rsidRPr="00FA7203">
        <w:t xml:space="preserve"> </w:t>
      </w:r>
      <w:r w:rsidR="00FA7203">
        <w:t>Eine Kombination der drei Standpunkte ist dabei denkbar. Auch eine „faire“ Lösung, bei der der Bonus aufgeteilt wird, kann gewählt werden, wenn durch eine dargestellte Abwägung für beide Seiten ähnli</w:t>
      </w:r>
      <w:r w:rsidR="00BF6705">
        <w:t>c</w:t>
      </w:r>
      <w:r w:rsidR="00FA7203">
        <w:t>h viele und starke Argumente dargelegt werden.</w:t>
      </w:r>
    </w:p>
    <w:p w14:paraId="755EAB8A" w14:textId="2ACD2EA3" w:rsidR="00336346" w:rsidRDefault="00336346" w:rsidP="00336346">
      <w:pPr>
        <w:jc w:val="both"/>
      </w:pPr>
      <w:r>
        <w:t>Mögliche Optionen sind hierbei</w:t>
      </w:r>
    </w:p>
    <w:p w14:paraId="75EB651A" w14:textId="1719DAF2" w:rsidR="00336346" w:rsidRDefault="00336346" w:rsidP="00336346">
      <w:pPr>
        <w:pStyle w:val="Listenabsatz"/>
        <w:numPr>
          <w:ilvl w:val="0"/>
          <w:numId w:val="2"/>
        </w:numPr>
        <w:jc w:val="both"/>
      </w:pPr>
      <w:r>
        <w:t>Hohe Gewichtung des Aspekts „Ehrlichkeit“</w:t>
      </w:r>
    </w:p>
    <w:p w14:paraId="12F5666A" w14:textId="615A310D" w:rsidR="00336346" w:rsidRDefault="00336346" w:rsidP="00336346">
      <w:pPr>
        <w:pStyle w:val="Listenabsatz"/>
        <w:jc w:val="both"/>
      </w:pPr>
      <w:r>
        <w:t xml:space="preserve">Auch wenn Klaus durch seine Nutzung des KI-Systems schnell seine Arbeit erledigt hat, ist die Nutzung von KI-Systemen in meiner Firma nicht mit mir abgesprochen. Jeder Mitarbeiter wird für seine eigene Arbeit bezahlt und wenn ein Mitarbeiter diese Arbeit heimlich an ein KI-System auslagert, hintergeht er damit die Firma. Als Chefin muss ich über solche Tätigkeiten Bescheid wissen, sonst kann </w:t>
      </w:r>
      <w:r w:rsidR="005B1B9E">
        <w:t xml:space="preserve">ich </w:t>
      </w:r>
      <w:r>
        <w:t>mögliche rechtliche Konsequenzen nicht kalkulieren. Dabei spielt es auch keine Rolle, ob damit schnelle Erfolge erzielt werden und viel Arbeit erledigt wird.</w:t>
      </w:r>
    </w:p>
    <w:p w14:paraId="71D92F49" w14:textId="79E33B53" w:rsidR="00336346" w:rsidRDefault="00336346" w:rsidP="00336346">
      <w:pPr>
        <w:pStyle w:val="Listenabsatz"/>
        <w:jc w:val="both"/>
      </w:pPr>
      <w:r>
        <w:t xml:space="preserve">Aus diesem Grund wird Wolfgang den Bonus erhalten, da er seine Arbeit ehrlich und gewissenhaft selbst erledigt hat, wie es auch durch seinen Arbeitsvertrag vereinbart ist. </w:t>
      </w:r>
    </w:p>
    <w:p w14:paraId="3391854F" w14:textId="77777777" w:rsidR="00336346" w:rsidRDefault="00336346" w:rsidP="00336346">
      <w:pPr>
        <w:pStyle w:val="Listenabsatz"/>
        <w:jc w:val="both"/>
      </w:pPr>
    </w:p>
    <w:p w14:paraId="6CFAA3C9" w14:textId="0D945CE4" w:rsidR="00336346" w:rsidRDefault="00336346" w:rsidP="00336346">
      <w:pPr>
        <w:pStyle w:val="Listenabsatz"/>
        <w:numPr>
          <w:ilvl w:val="0"/>
          <w:numId w:val="2"/>
        </w:numPr>
        <w:jc w:val="both"/>
      </w:pPr>
      <w:r>
        <w:t>Hohe Gewichtung des Aspekts „rechtliche Sicherheit“</w:t>
      </w:r>
    </w:p>
    <w:p w14:paraId="0740B84A" w14:textId="2EFD74A8" w:rsidR="00336346" w:rsidRDefault="00FA7203" w:rsidP="00336346">
      <w:pPr>
        <w:pStyle w:val="Listenabsatz"/>
        <w:jc w:val="both"/>
      </w:pPr>
      <w:r>
        <w:t>Den anstehenden Bonus wird Wolfgang erhalten, da ich mich immer auf seine Ergebnisse verlassen konnte und ich weiß, dass er sie selbst produziert hat und deshalb auch für deren Richtigkeit geradesteht. Die KI-Systeme, die Klaus nutzt, sind zwar effizient, aber weder er noch ich oder sonst jemand weiß genau, was das System da macht und ob das Ergebnis am Ende korrekt ist. Unsere Kunden legen außerdem Wert darauf, dass ihre Daten vertraulich behandelt werden und nicht auf externen Servern von einem KI-System bearbeitet werden, da weiß niemand, was mit den Daten passiert.</w:t>
      </w:r>
    </w:p>
    <w:p w14:paraId="1160AAC0" w14:textId="77777777" w:rsidR="00FA7203" w:rsidRDefault="00FA7203" w:rsidP="00336346">
      <w:pPr>
        <w:pStyle w:val="Listenabsatz"/>
        <w:jc w:val="both"/>
      </w:pPr>
      <w:r>
        <w:t>Auch wenn ich vielleicht darüber hinwegsehen kann, dass die Nutzung nicht abgesprochen war, muss das Ergebnis selbst geprüft werden.</w:t>
      </w:r>
    </w:p>
    <w:p w14:paraId="79DA2DDC" w14:textId="77777777" w:rsidR="00FA7203" w:rsidRDefault="00FA7203" w:rsidP="00336346">
      <w:pPr>
        <w:pStyle w:val="Listenabsatz"/>
        <w:jc w:val="both"/>
      </w:pPr>
    </w:p>
    <w:p w14:paraId="0F3ADB0A" w14:textId="77777777" w:rsidR="00FA7203" w:rsidRDefault="00FA7203" w:rsidP="00336346">
      <w:pPr>
        <w:pStyle w:val="Listenabsatz"/>
        <w:jc w:val="both"/>
      </w:pPr>
    </w:p>
    <w:p w14:paraId="7B89DE72" w14:textId="77777777" w:rsidR="00FA7203" w:rsidRDefault="00FA7203" w:rsidP="00FA7203">
      <w:pPr>
        <w:pStyle w:val="Listenabsatz"/>
        <w:numPr>
          <w:ilvl w:val="0"/>
          <w:numId w:val="2"/>
        </w:numPr>
        <w:jc w:val="both"/>
      </w:pPr>
      <w:r>
        <w:t>Hohe Gewichtung des Aspekts „Wirtschaftlichkeit“</w:t>
      </w:r>
    </w:p>
    <w:p w14:paraId="030214A5" w14:textId="57793E5C" w:rsidR="00FA7203" w:rsidRDefault="00FA7203" w:rsidP="00FA7203">
      <w:pPr>
        <w:pStyle w:val="Listenabsatz"/>
        <w:jc w:val="both"/>
      </w:pPr>
      <w:r>
        <w:t>Der Bonus geht in diesem Jahr an Klaus. Die Nutzung von KI-Systemen ist die Zukunft der Arbeitswelt. Die rechtlichen Grauzonen werden schon kein Problem darstellen. Die Studien zeigen ja schon, dass die KI-Systeme in vielen Gebieten schon sehr gute Ergebnisse liefern, teils besser als von Menschen. Und das viel schneller. Unsere Firma kann dadurch ihren Umsatz massiv steigern. Und wenn dadurch sogar die Zufriedenheit der Mitarbeiter gesteigert wird, profitieren wir alle davon. Zwar hätte ich mir gewünscht, dass ich früher informiert werde, aber es wurden damit tolle Ergebnisse erzielt.</w:t>
      </w:r>
    </w:p>
    <w:p w14:paraId="35A638EB" w14:textId="49EAF74B" w:rsidR="001A1DC8" w:rsidRDefault="00FA7203" w:rsidP="00FA7203">
      <w:pPr>
        <w:pStyle w:val="Listenabsatz"/>
        <w:jc w:val="both"/>
      </w:pPr>
      <w:r>
        <w:t>Wie wir mit der Prüfung von KI-generierten Ergebnisse</w:t>
      </w:r>
      <w:r w:rsidR="00815B06">
        <w:t>n</w:t>
      </w:r>
      <w:r>
        <w:t xml:space="preserve"> umgehen, sollten wir uns aber noch einmal in Zukunft anschauen.</w:t>
      </w:r>
    </w:p>
    <w:p w14:paraId="61D1F2C8" w14:textId="77777777" w:rsidR="001A1DC8" w:rsidRDefault="001A1DC8">
      <w:r>
        <w:br w:type="page"/>
      </w:r>
    </w:p>
    <w:p w14:paraId="4E5BBED1" w14:textId="77777777" w:rsidR="001A1DC8" w:rsidRDefault="001A1DC8" w:rsidP="001A1DC8">
      <w:pPr>
        <w:pStyle w:val="CitaviBibliographyHeading"/>
        <w:rPr>
          <w:sz w:val="24"/>
          <w:szCs w:val="24"/>
        </w:rPr>
      </w:pPr>
      <w:r w:rsidRPr="00EC1C91">
        <w:rPr>
          <w:sz w:val="24"/>
          <w:szCs w:val="24"/>
        </w:rPr>
        <w:lastRenderedPageBreak/>
        <w:t>Arbeitsgruppe</w:t>
      </w:r>
    </w:p>
    <w:p w14:paraId="30B441CD" w14:textId="77777777" w:rsidR="001A1DC8" w:rsidRDefault="001A1DC8" w:rsidP="001A1DC8">
      <w:pPr>
        <w:pStyle w:val="CitaviBibliographyEntry"/>
        <w:spacing w:after="0"/>
      </w:pPr>
      <w:r>
        <w:t xml:space="preserve">Dr. Leonard Büsch – Gymnasium Haus </w:t>
      </w:r>
      <w:proofErr w:type="spellStart"/>
      <w:r>
        <w:t>Overbach</w:t>
      </w:r>
      <w:proofErr w:type="spellEnd"/>
      <w:r>
        <w:t xml:space="preserve"> Jülich</w:t>
      </w:r>
    </w:p>
    <w:p w14:paraId="0E4D2234" w14:textId="77777777" w:rsidR="001A1DC8" w:rsidRDefault="001A1DC8" w:rsidP="001A1DC8">
      <w:pPr>
        <w:pStyle w:val="CitaviBibliographyEntry"/>
        <w:spacing w:after="0"/>
      </w:pPr>
      <w:r>
        <w:t xml:space="preserve">Vanessa </w:t>
      </w:r>
      <w:proofErr w:type="spellStart"/>
      <w:r>
        <w:t>Odinius</w:t>
      </w:r>
      <w:proofErr w:type="spellEnd"/>
      <w:r>
        <w:t xml:space="preserve"> – Gymnasium Haus </w:t>
      </w:r>
      <w:proofErr w:type="spellStart"/>
      <w:r>
        <w:t>Overbach</w:t>
      </w:r>
      <w:proofErr w:type="spellEnd"/>
      <w:r>
        <w:t xml:space="preserve"> Jülich</w:t>
      </w:r>
    </w:p>
    <w:p w14:paraId="4025D85E" w14:textId="77777777" w:rsidR="001A1DC8" w:rsidRDefault="001A1DC8" w:rsidP="001A1DC8">
      <w:pPr>
        <w:pStyle w:val="CitaviBibliographyEntry"/>
        <w:spacing w:after="0"/>
      </w:pPr>
      <w:r>
        <w:t xml:space="preserve">Dr. Jan Schröder – Gymnasium Haus </w:t>
      </w:r>
      <w:proofErr w:type="spellStart"/>
      <w:r>
        <w:t>Overbach</w:t>
      </w:r>
      <w:proofErr w:type="spellEnd"/>
      <w:r>
        <w:t xml:space="preserve"> Jülich</w:t>
      </w:r>
    </w:p>
    <w:p w14:paraId="06EA5FD3" w14:textId="77777777" w:rsidR="001A1DC8" w:rsidRPr="009D06DB" w:rsidRDefault="001A1DC8" w:rsidP="001A1DC8">
      <w:pPr>
        <w:pStyle w:val="CitaviBibliographyEntry"/>
        <w:spacing w:after="0"/>
      </w:pPr>
      <w:r>
        <w:t xml:space="preserve">Dr. Maike Wolff – Gymnasium Haus </w:t>
      </w:r>
      <w:proofErr w:type="spellStart"/>
      <w:r>
        <w:t>Overbach</w:t>
      </w:r>
      <w:proofErr w:type="spellEnd"/>
      <w:r>
        <w:t xml:space="preserve"> Jülich</w:t>
      </w:r>
    </w:p>
    <w:p w14:paraId="686AD4AD" w14:textId="77777777" w:rsidR="001A1DC8" w:rsidRPr="00A2412D" w:rsidRDefault="001A1DC8" w:rsidP="001A1DC8">
      <w:pPr>
        <w:pStyle w:val="CitaviBibliographyHeading"/>
      </w:pPr>
      <w:r w:rsidRPr="00A2412D">
        <w:fldChar w:fldCharType="begin"/>
      </w:r>
      <w:r w:rsidRPr="00A2412D">
        <w:instrText>ADDIN CITAVI.BIBLIOGRAPHY PD94bWwgdmVyc2lvbj0iMS4wIiBlbmNvZGluZz0idXRmLTE2Ij8+PEJpYmxpb2dyYXBoeT48QWRkSW5WZXJzaW9uPjUuNy4wLjA8L0FkZEluVmVyc2lvbj48SWQ+YzIxNmQ2N2EtYjMzZC00NmNmLTk2NTUtNzcxZjNlYjU5OTEyPC9JZD48QmlibGlvZ3JhcGh5Q2l0YXRpb24+PEhlYWRpbmc+PFRleHRVbml0cz48VGV4dFVuaXQ+PEluc2VydFBhcmFncmFwaEFmdGVyPnRydWU8L0luc2VydFBhcmFncmFwaEFmdGVyPjxGb250TmFtZSAvPjxGb250U3R5bGU+PE5hbWU+Q2l0YXZpIEJpYmxpb2dyYXBoeSBIZWFkaW5nPC9OYW1lPjwvRm9udFN0eWxlPjxGb250U2l6ZT4wPC9Gb250U2l6ZT48VGV4dD5MaXRlcmF0dXJ2ZXJ6ZWljaG5pczwvVGV4dD48L1RleHRVbml0PjxUZXh0VW5pdD48SW5zZXJ0UGFyYWdyYXBoQWZ0ZXI+ZmFsc2U8L0luc2VydFBhcmFncmFwaEFmdGVyPjxGb250TmFtZSAvPjxGb250U3R5bGU+PE5hbWU+Q2l0YXZpIEJpYmxpb2dyYXBoeSBFbnRyeTwvTmFtZT48L0ZvbnRTdHlsZT48Rm9udFNpemU+MDwvRm9udFNpemU+PC9UZXh0VW5pdD48L1RleHRVbml0cz48L0hlYWRpbmc+PENpdGF0aW9ucz48Q2l0YXRpb24+PFRleHRVbml0cz48VGV4dFVuaXQ+PEluc2VydFBhcmFncmFwaEFmdGVyPmZhbHNlPC9JbnNlcnRQYXJhZ3JhcGhBZnRlcj48Rm9udE5hbWUgLz48Rm9udFN0eWxlPjxOZXV0cmFsPnRydWU8L05ldXRyYWw+PE5hbWUgLz48L0ZvbnRTdHlsZT48Rm9udFNpemU+MDwvRm9udFNpemU+PFRleHQ+UXVhbGl0w6R0cy0gdW5kIFVudGVyc3TDvHR6dW5nc0FnZW50dXIgLSBMYW5kZXNpbnN0aXR1dCBmw7xyIFNjaHVsZSBkZXMgTGFuZGVzIE5vcmRyaGVpbi1XZXN0ZmFsZW4gKEhyc2cuKSAoMjAxOCkuIDwvVGV4dD48L1RleHRVbml0PjxUZXh0VW5pdD48SW5zZXJ0UGFyYWdyYXBoQWZ0ZXI+ZmFsc2U8L0luc2VydFBhcmFncmFwaEFmdGVyPjxGb250TmFtZSAvPjxGb250U3R5bGU+PEl0YWxpYz50cnVlPC9JdGFsaWM+PE5hbWUgLz48L0ZvbnRTdHlsZT48Rm9udFNpemU+MDwvRm9udFNpemU+PFRleHQ+U0lOVVMuTlJXOiBWZXJzdMOkbmRuaXMgZsO2cmRlcm4gLSBMZXJucHJvemVzc2UgZ2VzdGFsdGVuLiBNYXRoZW1hdGlrIHVuZCBOYXR1cndpc3NlbnNjaGFmdGVuIHdlaXRlcmRlbmtlbiA8L1RleHQ+PC9UZXh0VW5pdD48VGV4dFVuaXQ+PEluc2VydFBhcmFncmFwaEFmdGVyPmZhbHNlPC9JbnNlcnRQYXJhZ3JhcGhBZnRlcj48Rm9udE5hbWUgLz48Rm9udFN0eWxlPjxOZXV0cmFsPnRydWU8L05ldXRyYWw+PE5hbWUgLz48L0ZvbnRTdHlsZT48Rm9udFNpemU+MDwvRm9udFNpemU+PFRleHQ+KEJlaXRyw6RnZSB6dXIgU2NodWxlbnR3aWNrbHVuZyBQcmF4aXMpLiBNw7xuc3RlcjogV2F4bWFubi48L1RleHQ+PC9UZXh0VW5pdD48L1RleHRVbml0cz48L0NpdGF0aW9uPjwvQ2l0YXRpb25zPjwvQmlibGlvZ3JhcGh5Q2l0YXRpb24+PC9CaWJsaW9ncmFwaHk+</w:instrText>
      </w:r>
      <w:r w:rsidRPr="00A2412D">
        <w:fldChar w:fldCharType="separate"/>
      </w:r>
      <w:bookmarkStart w:id="0" w:name="_CTVBIBLIOGRAPHY1"/>
      <w:bookmarkEnd w:id="0"/>
      <w:r w:rsidRPr="00A2412D">
        <w:t>Literaturverzeichnis</w:t>
      </w:r>
    </w:p>
    <w:p w14:paraId="656DE56F" w14:textId="0BE952D9" w:rsidR="001A1DC8" w:rsidRPr="003457F0" w:rsidRDefault="0032568D" w:rsidP="0032568D">
      <w:pPr>
        <w:pStyle w:val="CitaviBibliographyEntry"/>
        <w:tabs>
          <w:tab w:val="clear" w:pos="283"/>
        </w:tabs>
        <w:ind w:left="0" w:firstLine="0"/>
        <w:rPr>
          <w:noProof/>
          <w:color w:val="000000" w:themeColor="text1"/>
        </w:rPr>
      </w:pPr>
      <w:r>
        <w:rPr>
          <w:noProof/>
        </w:rPr>
        <w:br/>
      </w:r>
      <w:r w:rsidR="001A1DC8" w:rsidRPr="003457F0">
        <w:rPr>
          <w:noProof/>
          <w:color w:val="000000" w:themeColor="text1"/>
        </w:rPr>
        <w:t>Frankfurter Rundschau</w:t>
      </w:r>
      <w:r w:rsidR="00A2412D" w:rsidRPr="003457F0">
        <w:rPr>
          <w:noProof/>
          <w:color w:val="000000" w:themeColor="text1"/>
        </w:rPr>
        <w:t>.</w:t>
      </w:r>
      <w:r w:rsidR="001A1DC8" w:rsidRPr="003457F0">
        <w:rPr>
          <w:noProof/>
          <w:color w:val="000000" w:themeColor="text1"/>
        </w:rPr>
        <w:t xml:space="preserve"> (</w:t>
      </w:r>
      <w:r w:rsidR="001962C0" w:rsidRPr="003457F0">
        <w:rPr>
          <w:noProof/>
          <w:color w:val="000000" w:themeColor="text1"/>
        </w:rPr>
        <w:t xml:space="preserve">16. August </w:t>
      </w:r>
      <w:r w:rsidR="001A1DC8" w:rsidRPr="003457F0">
        <w:rPr>
          <w:noProof/>
          <w:color w:val="000000" w:themeColor="text1"/>
        </w:rPr>
        <w:t>2023). Kann ich meine Arbeitsmails von einer KI schreiben lassen?</w:t>
      </w:r>
      <w:r w:rsidRPr="003457F0">
        <w:rPr>
          <w:noProof/>
          <w:color w:val="000000" w:themeColor="text1"/>
        </w:rPr>
        <w:t xml:space="preserve">. Abgerufen am </w:t>
      </w:r>
      <w:r w:rsidR="00815B06">
        <w:rPr>
          <w:noProof/>
          <w:color w:val="000000" w:themeColor="text1"/>
        </w:rPr>
        <w:t>20</w:t>
      </w:r>
      <w:r w:rsidRPr="003457F0">
        <w:rPr>
          <w:noProof/>
          <w:color w:val="000000" w:themeColor="text1"/>
        </w:rPr>
        <w:t>.0</w:t>
      </w:r>
      <w:r w:rsidR="00815B06">
        <w:rPr>
          <w:noProof/>
          <w:color w:val="000000" w:themeColor="text1"/>
        </w:rPr>
        <w:t>5</w:t>
      </w:r>
      <w:r w:rsidRPr="003457F0">
        <w:rPr>
          <w:noProof/>
          <w:color w:val="000000" w:themeColor="text1"/>
        </w:rPr>
        <w:t>.202</w:t>
      </w:r>
      <w:r w:rsidR="00815B06">
        <w:rPr>
          <w:noProof/>
          <w:color w:val="000000" w:themeColor="text1"/>
        </w:rPr>
        <w:t>5</w:t>
      </w:r>
      <w:r w:rsidRPr="003457F0">
        <w:rPr>
          <w:noProof/>
          <w:color w:val="000000" w:themeColor="text1"/>
        </w:rPr>
        <w:t xml:space="preserve"> von</w:t>
      </w:r>
      <w:r w:rsidR="001A1DC8" w:rsidRPr="003457F0">
        <w:rPr>
          <w:noProof/>
          <w:color w:val="000000" w:themeColor="text1"/>
        </w:rPr>
        <w:t xml:space="preserve"> </w:t>
      </w:r>
      <w:hyperlink r:id="rId16" w:anchor="id-Comments" w:history="1">
        <w:r w:rsidR="001A1DC8" w:rsidRPr="003457F0">
          <w:rPr>
            <w:rStyle w:val="Hyperlink"/>
            <w:rFonts w:asciiTheme="minorHAnsi" w:hAnsiTheme="minorHAnsi" w:cstheme="minorHAnsi"/>
            <w:color w:val="000000" w:themeColor="text1"/>
            <w:lang w:eastAsia="de-DE"/>
          </w:rPr>
          <w:t>https://www.f</w:t>
        </w:r>
        <w:r w:rsidR="001A1DC8" w:rsidRPr="003457F0">
          <w:rPr>
            <w:rStyle w:val="Hyperlink"/>
            <w:rFonts w:asciiTheme="minorHAnsi" w:hAnsiTheme="minorHAnsi" w:cstheme="minorHAnsi"/>
            <w:color w:val="000000" w:themeColor="text1"/>
            <w:lang w:eastAsia="de-DE"/>
          </w:rPr>
          <w:t>r</w:t>
        </w:r>
        <w:r w:rsidR="001A1DC8" w:rsidRPr="003457F0">
          <w:rPr>
            <w:rStyle w:val="Hyperlink"/>
            <w:rFonts w:asciiTheme="minorHAnsi" w:hAnsiTheme="minorHAnsi" w:cstheme="minorHAnsi"/>
            <w:color w:val="000000" w:themeColor="text1"/>
            <w:lang w:eastAsia="de-DE"/>
          </w:rPr>
          <w:t>.de/ratgeber/karriere/schreiben-lassen-kann-ich-meine-arbeitsmails-von-einer-ki-zr-92458963.html#id-Comments</w:t>
        </w:r>
      </w:hyperlink>
      <w:r w:rsidR="001A1DC8" w:rsidRPr="003457F0">
        <w:rPr>
          <w:rFonts w:asciiTheme="minorHAnsi" w:hAnsiTheme="minorHAnsi" w:cstheme="minorHAnsi"/>
          <w:color w:val="000000" w:themeColor="text1"/>
        </w:rPr>
        <w:t xml:space="preserve"> </w:t>
      </w:r>
      <w:r w:rsidR="001A1DC8" w:rsidRPr="003457F0">
        <w:rPr>
          <w:rFonts w:asciiTheme="minorHAnsi" w:hAnsiTheme="minorHAnsi" w:cstheme="minorHAnsi"/>
          <w:color w:val="000000" w:themeColor="text1"/>
          <w:lang w:eastAsia="de-DE"/>
        </w:rPr>
        <w:t>[1]</w:t>
      </w:r>
    </w:p>
    <w:p w14:paraId="4407C571" w14:textId="23262067" w:rsidR="001A1DC8" w:rsidRPr="003457F0" w:rsidRDefault="001A1DC8" w:rsidP="00934750">
      <w:pPr>
        <w:pStyle w:val="CitaviBibliographyEntry"/>
        <w:tabs>
          <w:tab w:val="clear" w:pos="283"/>
        </w:tabs>
        <w:ind w:left="0" w:firstLine="0"/>
        <w:rPr>
          <w:color w:val="000000" w:themeColor="text1"/>
        </w:rPr>
      </w:pPr>
      <w:r w:rsidRPr="003457F0">
        <w:rPr>
          <w:noProof/>
          <w:color w:val="000000" w:themeColor="text1"/>
        </w:rPr>
        <w:t>Klingbeil-Döring, W. (</w:t>
      </w:r>
      <w:r w:rsidR="00D45EE9" w:rsidRPr="003457F0">
        <w:rPr>
          <w:noProof/>
          <w:color w:val="000000" w:themeColor="text1"/>
        </w:rPr>
        <w:t>29. Juni 2023</w:t>
      </w:r>
      <w:r w:rsidRPr="003457F0">
        <w:rPr>
          <w:noProof/>
          <w:color w:val="000000" w:themeColor="text1"/>
        </w:rPr>
        <w:t xml:space="preserve">). Die Auswirkungen von Künstlicher Intelligenz auf den Arbeitsmarkt. </w:t>
      </w:r>
      <w:r w:rsidRPr="003457F0">
        <w:rPr>
          <w:i/>
          <w:iCs/>
          <w:noProof/>
          <w:color w:val="000000" w:themeColor="text1"/>
        </w:rPr>
        <w:t>Bundeszentrale für politische Bildung</w:t>
      </w:r>
      <w:r w:rsidRPr="003457F0">
        <w:rPr>
          <w:noProof/>
          <w:color w:val="000000" w:themeColor="text1"/>
        </w:rPr>
        <w:t xml:space="preserve">. </w:t>
      </w:r>
      <w:r w:rsidR="00934750" w:rsidRPr="003457F0">
        <w:rPr>
          <w:noProof/>
          <w:color w:val="000000" w:themeColor="text1"/>
        </w:rPr>
        <w:t xml:space="preserve">Abgerufen am </w:t>
      </w:r>
      <w:r w:rsidR="00815B06">
        <w:rPr>
          <w:noProof/>
          <w:color w:val="000000" w:themeColor="text1"/>
        </w:rPr>
        <w:t>20</w:t>
      </w:r>
      <w:r w:rsidR="00815B06" w:rsidRPr="003457F0">
        <w:rPr>
          <w:noProof/>
          <w:color w:val="000000" w:themeColor="text1"/>
        </w:rPr>
        <w:t>.0</w:t>
      </w:r>
      <w:r w:rsidR="00815B06">
        <w:rPr>
          <w:noProof/>
          <w:color w:val="000000" w:themeColor="text1"/>
        </w:rPr>
        <w:t>5</w:t>
      </w:r>
      <w:r w:rsidR="00815B06" w:rsidRPr="003457F0">
        <w:rPr>
          <w:noProof/>
          <w:color w:val="000000" w:themeColor="text1"/>
        </w:rPr>
        <w:t>.202</w:t>
      </w:r>
      <w:r w:rsidR="00815B06">
        <w:rPr>
          <w:noProof/>
          <w:color w:val="000000" w:themeColor="text1"/>
        </w:rPr>
        <w:t>5</w:t>
      </w:r>
      <w:r w:rsidR="00934750" w:rsidRPr="003457F0">
        <w:rPr>
          <w:noProof/>
          <w:color w:val="000000" w:themeColor="text1"/>
        </w:rPr>
        <w:t xml:space="preserve"> von </w:t>
      </w:r>
      <w:hyperlink r:id="rId17" w:anchor="node-content-title-3" w:history="1">
        <w:r w:rsidR="003457F0" w:rsidRPr="003457F0">
          <w:rPr>
            <w:rStyle w:val="Hyperlink"/>
            <w:noProof/>
            <w:color w:val="000000" w:themeColor="text1"/>
          </w:rPr>
          <w:t>https://www.bpb.de/themen/arbeit/arbeitsmarktpolitik/522513/die-auswirkungen-von-kuenstlicher-intelligenz-auf-den-arbeitsm</w:t>
        </w:r>
        <w:r w:rsidR="003457F0" w:rsidRPr="003457F0">
          <w:rPr>
            <w:rStyle w:val="Hyperlink"/>
            <w:noProof/>
            <w:color w:val="000000" w:themeColor="text1"/>
          </w:rPr>
          <w:t>a</w:t>
        </w:r>
        <w:r w:rsidR="003457F0" w:rsidRPr="003457F0">
          <w:rPr>
            <w:rStyle w:val="Hyperlink"/>
            <w:noProof/>
            <w:color w:val="000000" w:themeColor="text1"/>
          </w:rPr>
          <w:t>rkt/ - node-content-title-3</w:t>
        </w:r>
      </w:hyperlink>
      <w:r w:rsidR="00473E4A" w:rsidRPr="003457F0">
        <w:rPr>
          <w:color w:val="000000" w:themeColor="text1"/>
        </w:rPr>
        <w:t xml:space="preserve"> [2]</w:t>
      </w:r>
    </w:p>
    <w:p w14:paraId="44B9091E" w14:textId="30968FC5" w:rsidR="00D726C7" w:rsidRPr="003457F0" w:rsidRDefault="00D726C7" w:rsidP="00D726C7">
      <w:pPr>
        <w:pStyle w:val="CitaviBibliographyEntry"/>
        <w:tabs>
          <w:tab w:val="clear" w:pos="283"/>
        </w:tabs>
        <w:ind w:left="0" w:firstLine="0"/>
        <w:rPr>
          <w:color w:val="000000" w:themeColor="text1"/>
        </w:rPr>
      </w:pPr>
      <w:r w:rsidRPr="003457F0">
        <w:rPr>
          <w:color w:val="000000" w:themeColor="text1"/>
        </w:rPr>
        <w:t xml:space="preserve">OpenAI. (2023). GPT-4 Technical Report. Abgerufen am </w:t>
      </w:r>
      <w:r w:rsidR="00815B06">
        <w:rPr>
          <w:noProof/>
          <w:color w:val="000000" w:themeColor="text1"/>
        </w:rPr>
        <w:t>20</w:t>
      </w:r>
      <w:r w:rsidR="00815B06" w:rsidRPr="003457F0">
        <w:rPr>
          <w:noProof/>
          <w:color w:val="000000" w:themeColor="text1"/>
        </w:rPr>
        <w:t>.0</w:t>
      </w:r>
      <w:r w:rsidR="00815B06">
        <w:rPr>
          <w:noProof/>
          <w:color w:val="000000" w:themeColor="text1"/>
        </w:rPr>
        <w:t>5</w:t>
      </w:r>
      <w:r w:rsidR="00815B06" w:rsidRPr="003457F0">
        <w:rPr>
          <w:noProof/>
          <w:color w:val="000000" w:themeColor="text1"/>
        </w:rPr>
        <w:t>.202</w:t>
      </w:r>
      <w:r w:rsidR="00815B06">
        <w:rPr>
          <w:noProof/>
          <w:color w:val="000000" w:themeColor="text1"/>
        </w:rPr>
        <w:t>5</w:t>
      </w:r>
      <w:r w:rsidRPr="003457F0">
        <w:rPr>
          <w:color w:val="000000" w:themeColor="text1"/>
        </w:rPr>
        <w:t xml:space="preserve"> von </w:t>
      </w:r>
      <w:hyperlink r:id="rId18" w:history="1">
        <w:r w:rsidR="003457F0" w:rsidRPr="003457F0">
          <w:rPr>
            <w:rStyle w:val="Hyperlink"/>
            <w:color w:val="000000" w:themeColor="text1"/>
          </w:rPr>
          <w:t>https://arxiv.org/pdf/2303</w:t>
        </w:r>
        <w:r w:rsidR="003457F0" w:rsidRPr="003457F0">
          <w:rPr>
            <w:rStyle w:val="Hyperlink"/>
            <w:color w:val="000000" w:themeColor="text1"/>
          </w:rPr>
          <w:t>.</w:t>
        </w:r>
        <w:r w:rsidR="003457F0" w:rsidRPr="003457F0">
          <w:rPr>
            <w:rStyle w:val="Hyperlink"/>
            <w:color w:val="000000" w:themeColor="text1"/>
          </w:rPr>
          <w:t>08774.pdf</w:t>
        </w:r>
      </w:hyperlink>
      <w:r w:rsidRPr="003457F0">
        <w:rPr>
          <w:color w:val="000000" w:themeColor="text1"/>
        </w:rPr>
        <w:t>[3]</w:t>
      </w:r>
    </w:p>
    <w:p w14:paraId="0027896E" w14:textId="38C7B4A6" w:rsidR="001A1DC8" w:rsidRPr="003457F0" w:rsidRDefault="001A1DC8" w:rsidP="00D726C7">
      <w:pPr>
        <w:pStyle w:val="CitaviBibliographyEntry"/>
        <w:tabs>
          <w:tab w:val="clear" w:pos="283"/>
        </w:tabs>
        <w:ind w:left="0" w:firstLine="0"/>
        <w:rPr>
          <w:noProof/>
          <w:color w:val="000000" w:themeColor="text1"/>
        </w:rPr>
      </w:pPr>
      <w:r w:rsidRPr="003457F0">
        <w:rPr>
          <w:color w:val="000000" w:themeColor="text1"/>
        </w:rPr>
        <w:t>Pieper, F.-U.</w:t>
      </w:r>
      <w:r w:rsidR="00D726C7" w:rsidRPr="003457F0">
        <w:rPr>
          <w:color w:val="000000" w:themeColor="text1"/>
        </w:rPr>
        <w:t xml:space="preserve">, &amp; </w:t>
      </w:r>
      <w:r w:rsidRPr="003457F0">
        <w:rPr>
          <w:color w:val="000000" w:themeColor="text1"/>
        </w:rPr>
        <w:t xml:space="preserve">Gehrmann, M. (2019). Künstliche Intelligenz - Wer haftet. Haftungsfragen beim Einsatz von KI. </w:t>
      </w:r>
      <w:r w:rsidRPr="003457F0">
        <w:rPr>
          <w:i/>
          <w:iCs/>
          <w:color w:val="000000" w:themeColor="text1"/>
        </w:rPr>
        <w:t>Legal Revolutionary 2019</w:t>
      </w:r>
      <w:r w:rsidRPr="003457F0">
        <w:rPr>
          <w:color w:val="000000" w:themeColor="text1"/>
        </w:rPr>
        <w:t xml:space="preserve">. </w:t>
      </w:r>
      <w:r w:rsidR="00D726C7" w:rsidRPr="003457F0">
        <w:rPr>
          <w:color w:val="000000" w:themeColor="text1"/>
        </w:rPr>
        <w:t xml:space="preserve">Abgerufen am </w:t>
      </w:r>
      <w:r w:rsidR="00815B06">
        <w:rPr>
          <w:noProof/>
          <w:color w:val="000000" w:themeColor="text1"/>
        </w:rPr>
        <w:t>20</w:t>
      </w:r>
      <w:r w:rsidR="00815B06" w:rsidRPr="003457F0">
        <w:rPr>
          <w:noProof/>
          <w:color w:val="000000" w:themeColor="text1"/>
        </w:rPr>
        <w:t>.0</w:t>
      </w:r>
      <w:r w:rsidR="00815B06">
        <w:rPr>
          <w:noProof/>
          <w:color w:val="000000" w:themeColor="text1"/>
        </w:rPr>
        <w:t>5</w:t>
      </w:r>
      <w:r w:rsidR="00815B06" w:rsidRPr="003457F0">
        <w:rPr>
          <w:noProof/>
          <w:color w:val="000000" w:themeColor="text1"/>
        </w:rPr>
        <w:t>.202</w:t>
      </w:r>
      <w:r w:rsidR="00815B06">
        <w:rPr>
          <w:noProof/>
          <w:color w:val="000000" w:themeColor="text1"/>
        </w:rPr>
        <w:t>5</w:t>
      </w:r>
      <w:r w:rsidR="00D726C7" w:rsidRPr="003457F0">
        <w:rPr>
          <w:color w:val="000000" w:themeColor="text1"/>
        </w:rPr>
        <w:t xml:space="preserve"> von </w:t>
      </w:r>
      <w:hyperlink r:id="rId19" w:history="1">
        <w:r w:rsidR="003457F0" w:rsidRPr="003457F0">
          <w:rPr>
            <w:rStyle w:val="Hyperlink"/>
            <w:color w:val="000000" w:themeColor="text1"/>
          </w:rPr>
          <w:t>https://lrz.legal/de/lrz/kuenstliche-intel</w:t>
        </w:r>
        <w:r w:rsidR="003457F0" w:rsidRPr="003457F0">
          <w:rPr>
            <w:rStyle w:val="Hyperlink"/>
            <w:color w:val="000000" w:themeColor="text1"/>
          </w:rPr>
          <w:t>l</w:t>
        </w:r>
        <w:r w:rsidR="003457F0" w:rsidRPr="003457F0">
          <w:rPr>
            <w:rStyle w:val="Hyperlink"/>
            <w:color w:val="000000" w:themeColor="text1"/>
          </w:rPr>
          <w:t>igenz-wer-haftet</w:t>
        </w:r>
      </w:hyperlink>
      <w:r w:rsidRPr="003457F0">
        <w:rPr>
          <w:color w:val="000000" w:themeColor="text1"/>
        </w:rPr>
        <w:t>[4]</w:t>
      </w:r>
    </w:p>
    <w:p w14:paraId="24977025" w14:textId="6F9DD15F" w:rsidR="00FA7203" w:rsidRPr="00336346" w:rsidRDefault="001A1DC8" w:rsidP="00815B06">
      <w:r w:rsidRPr="00A2412D">
        <w:fldChar w:fldCharType="end"/>
      </w:r>
    </w:p>
    <w:sectPr w:rsidR="00FA7203" w:rsidRPr="00336346" w:rsidSect="00CB4478">
      <w:pgSz w:w="11906" w:h="16838"/>
      <w:pgMar w:top="1418" w:right="1700" w:bottom="1134" w:left="164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EB4BA65" w14:textId="77777777" w:rsidR="00527207" w:rsidRDefault="00527207" w:rsidP="00644531">
      <w:pPr>
        <w:spacing w:after="0" w:line="240" w:lineRule="auto"/>
      </w:pPr>
      <w:r>
        <w:separator/>
      </w:r>
    </w:p>
  </w:endnote>
  <w:endnote w:type="continuationSeparator" w:id="0">
    <w:p w14:paraId="0A05D36E" w14:textId="77777777" w:rsidR="00527207" w:rsidRDefault="00527207" w:rsidP="00644531">
      <w:pPr>
        <w:spacing w:after="0" w:line="240" w:lineRule="auto"/>
      </w:pPr>
      <w:r>
        <w:continuationSeparator/>
      </w:r>
    </w:p>
  </w:endnote>
  <w:endnote w:type="continuationNotice" w:id="1">
    <w:p w14:paraId="5FA43409" w14:textId="77777777" w:rsidR="00527207" w:rsidRDefault="0052720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9E022" w14:textId="77777777" w:rsidR="00644531" w:rsidRPr="00FB3555" w:rsidRDefault="00644531">
    <w:pPr>
      <w:pStyle w:val="Fuzeile"/>
      <w:rPr>
        <w:color w:val="808080" w:themeColor="background1" w:themeShade="80"/>
        <w:sz w:val="20"/>
        <w:szCs w:val="20"/>
      </w:rPr>
    </w:pPr>
    <w:r w:rsidRPr="00FB3555">
      <w:rPr>
        <w:color w:val="808080" w:themeColor="background1" w:themeShade="80"/>
        <w:sz w:val="20"/>
        <w:szCs w:val="20"/>
      </w:rPr>
      <w:tab/>
    </w:r>
    <w:r w:rsidR="00666FAE">
      <w:rPr>
        <w:color w:val="808080" w:themeColor="background1" w:themeShade="80"/>
        <w:sz w:val="20"/>
        <w:szCs w:val="20"/>
      </w:rPr>
      <w:tab/>
      <w:t xml:space="preserve">Seite </w:t>
    </w:r>
    <w:r w:rsidRPr="00FB3555">
      <w:rPr>
        <w:color w:val="808080" w:themeColor="background1" w:themeShade="80"/>
        <w:sz w:val="20"/>
        <w:szCs w:val="20"/>
      </w:rPr>
      <w:fldChar w:fldCharType="begin"/>
    </w:r>
    <w:r w:rsidRPr="00FB3555">
      <w:rPr>
        <w:color w:val="808080" w:themeColor="background1" w:themeShade="80"/>
        <w:sz w:val="20"/>
        <w:szCs w:val="20"/>
      </w:rPr>
      <w:instrText>PAGE   \* MERGEFORMAT</w:instrText>
    </w:r>
    <w:r w:rsidRPr="00FB3555">
      <w:rPr>
        <w:color w:val="808080" w:themeColor="background1" w:themeShade="80"/>
        <w:sz w:val="20"/>
        <w:szCs w:val="20"/>
      </w:rPr>
      <w:fldChar w:fldCharType="separate"/>
    </w:r>
    <w:r w:rsidR="00C61323">
      <w:rPr>
        <w:noProof/>
        <w:color w:val="808080" w:themeColor="background1" w:themeShade="80"/>
        <w:sz w:val="20"/>
        <w:szCs w:val="20"/>
      </w:rPr>
      <w:t>2</w:t>
    </w:r>
    <w:r w:rsidRPr="00FB3555">
      <w:rPr>
        <w:color w:val="808080" w:themeColor="background1" w:themeShade="80"/>
        <w:sz w:val="20"/>
        <w:szCs w:val="20"/>
      </w:rPr>
      <w:fldChar w:fldCharType="end"/>
    </w:r>
    <w:r w:rsidR="00666FAE">
      <w:rPr>
        <w:color w:val="808080" w:themeColor="background1" w:themeShade="80"/>
        <w:sz w:val="20"/>
        <w:szCs w:val="20"/>
      </w:rPr>
      <w:t xml:space="preserve"> von </w:t>
    </w:r>
    <w:r w:rsidR="009F0C11" w:rsidRPr="00FB3555">
      <w:rPr>
        <w:color w:val="808080" w:themeColor="background1" w:themeShade="80"/>
        <w:sz w:val="20"/>
        <w:szCs w:val="20"/>
      </w:rPr>
      <w:fldChar w:fldCharType="begin"/>
    </w:r>
    <w:r w:rsidR="009F0C11" w:rsidRPr="00FB3555">
      <w:rPr>
        <w:color w:val="808080" w:themeColor="background1" w:themeShade="80"/>
        <w:sz w:val="20"/>
        <w:szCs w:val="20"/>
      </w:rPr>
      <w:instrText xml:space="preserve"> NUMPAGES  \* Arabic  \* MERGEFORMAT </w:instrText>
    </w:r>
    <w:r w:rsidR="009F0C11" w:rsidRPr="00FB3555">
      <w:rPr>
        <w:color w:val="808080" w:themeColor="background1" w:themeShade="80"/>
        <w:sz w:val="20"/>
        <w:szCs w:val="20"/>
      </w:rPr>
      <w:fldChar w:fldCharType="separate"/>
    </w:r>
    <w:r w:rsidR="00C61323">
      <w:rPr>
        <w:noProof/>
        <w:color w:val="808080" w:themeColor="background1" w:themeShade="80"/>
        <w:sz w:val="20"/>
        <w:szCs w:val="20"/>
      </w:rPr>
      <w:t>2</w:t>
    </w:r>
    <w:r w:rsidR="009F0C11" w:rsidRPr="00FB3555">
      <w:rPr>
        <w:noProof/>
        <w:color w:val="808080" w:themeColor="background1" w:themeShade="80"/>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B6DDA" w14:textId="2F19B8D6" w:rsidR="00016D4D" w:rsidRPr="003457F0" w:rsidRDefault="003457F0" w:rsidP="003457F0">
    <w:pPr>
      <w:pStyle w:val="Fuzeile"/>
      <w:rPr>
        <w:color w:val="808080" w:themeColor="background1" w:themeShade="80"/>
        <w:sz w:val="20"/>
        <w:szCs w:val="20"/>
      </w:rPr>
    </w:pPr>
    <w:r w:rsidRPr="00FB3555">
      <w:rPr>
        <w:color w:val="808080" w:themeColor="background1" w:themeShade="80"/>
        <w:sz w:val="20"/>
        <w:szCs w:val="20"/>
      </w:rPr>
      <w:tab/>
    </w:r>
    <w:r>
      <w:rPr>
        <w:color w:val="808080" w:themeColor="background1" w:themeShade="80"/>
        <w:sz w:val="20"/>
        <w:szCs w:val="20"/>
      </w:rPr>
      <w:tab/>
      <w:t xml:space="preserve">Seite </w:t>
    </w:r>
    <w:r w:rsidRPr="00FB3555">
      <w:rPr>
        <w:color w:val="808080" w:themeColor="background1" w:themeShade="80"/>
        <w:sz w:val="20"/>
        <w:szCs w:val="20"/>
      </w:rPr>
      <w:fldChar w:fldCharType="begin"/>
    </w:r>
    <w:r w:rsidRPr="00FB3555">
      <w:rPr>
        <w:color w:val="808080" w:themeColor="background1" w:themeShade="80"/>
        <w:sz w:val="20"/>
        <w:szCs w:val="20"/>
      </w:rPr>
      <w:instrText>PAGE   \* MERGEFORMAT</w:instrText>
    </w:r>
    <w:r w:rsidRPr="00FB3555">
      <w:rPr>
        <w:color w:val="808080" w:themeColor="background1" w:themeShade="80"/>
        <w:sz w:val="20"/>
        <w:szCs w:val="20"/>
      </w:rPr>
      <w:fldChar w:fldCharType="separate"/>
    </w:r>
    <w:r>
      <w:rPr>
        <w:color w:val="808080" w:themeColor="background1" w:themeShade="80"/>
        <w:sz w:val="20"/>
        <w:szCs w:val="20"/>
      </w:rPr>
      <w:t>5</w:t>
    </w:r>
    <w:r w:rsidRPr="00FB3555">
      <w:rPr>
        <w:color w:val="808080" w:themeColor="background1" w:themeShade="80"/>
        <w:sz w:val="20"/>
        <w:szCs w:val="20"/>
      </w:rPr>
      <w:fldChar w:fldCharType="end"/>
    </w:r>
    <w:r>
      <w:rPr>
        <w:color w:val="808080" w:themeColor="background1" w:themeShade="80"/>
        <w:sz w:val="20"/>
        <w:szCs w:val="20"/>
      </w:rPr>
      <w:t xml:space="preserve"> von </w:t>
    </w:r>
    <w:r w:rsidRPr="00FB3555">
      <w:rPr>
        <w:color w:val="808080" w:themeColor="background1" w:themeShade="80"/>
        <w:sz w:val="20"/>
        <w:szCs w:val="20"/>
      </w:rPr>
      <w:fldChar w:fldCharType="begin"/>
    </w:r>
    <w:r w:rsidRPr="00FB3555">
      <w:rPr>
        <w:color w:val="808080" w:themeColor="background1" w:themeShade="80"/>
        <w:sz w:val="20"/>
        <w:szCs w:val="20"/>
      </w:rPr>
      <w:instrText xml:space="preserve"> NUMPAGES  \* Arabic  \* MERGEFORMAT </w:instrText>
    </w:r>
    <w:r w:rsidRPr="00FB3555">
      <w:rPr>
        <w:color w:val="808080" w:themeColor="background1" w:themeShade="80"/>
        <w:sz w:val="20"/>
        <w:szCs w:val="20"/>
      </w:rPr>
      <w:fldChar w:fldCharType="separate"/>
    </w:r>
    <w:r>
      <w:rPr>
        <w:color w:val="808080" w:themeColor="background1" w:themeShade="80"/>
        <w:sz w:val="20"/>
        <w:szCs w:val="20"/>
      </w:rPr>
      <w:t>9</w:t>
    </w:r>
    <w:r w:rsidRPr="00FB3555">
      <w:rPr>
        <w:noProof/>
        <w:color w:val="808080" w:themeColor="background1" w:themeShade="80"/>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235F0B2" w14:textId="77777777" w:rsidR="00527207" w:rsidRDefault="00527207" w:rsidP="00644531">
      <w:pPr>
        <w:spacing w:after="0" w:line="240" w:lineRule="auto"/>
      </w:pPr>
      <w:r>
        <w:separator/>
      </w:r>
    </w:p>
  </w:footnote>
  <w:footnote w:type="continuationSeparator" w:id="0">
    <w:p w14:paraId="48531D38" w14:textId="77777777" w:rsidR="00527207" w:rsidRDefault="00527207" w:rsidP="00644531">
      <w:pPr>
        <w:spacing w:after="0" w:line="240" w:lineRule="auto"/>
      </w:pPr>
      <w:r>
        <w:continuationSeparator/>
      </w:r>
    </w:p>
  </w:footnote>
  <w:footnote w:type="continuationNotice" w:id="1">
    <w:p w14:paraId="63989180" w14:textId="77777777" w:rsidR="00527207" w:rsidRDefault="00527207">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49EAF7" w14:textId="315DB460" w:rsidR="00644531" w:rsidRPr="001204BE" w:rsidRDefault="002D621B" w:rsidP="00761089">
    <w:pPr>
      <w:pStyle w:val="Kopfzeile"/>
      <w:tabs>
        <w:tab w:val="left" w:pos="0"/>
      </w:tabs>
    </w:pPr>
    <w:r w:rsidRPr="001204BE">
      <w:rPr>
        <w:noProof/>
        <w:lang w:eastAsia="de-DE"/>
      </w:rPr>
      <mc:AlternateContent>
        <mc:Choice Requires="wps">
          <w:drawing>
            <wp:anchor distT="0" distB="0" distL="114300" distR="114300" simplePos="0" relativeHeight="251658240" behindDoc="0" locked="0" layoutInCell="1" allowOverlap="1" wp14:anchorId="0D20016E" wp14:editId="1FE39CEC">
              <wp:simplePos x="0" y="0"/>
              <wp:positionH relativeFrom="margin">
                <wp:posOffset>-805815</wp:posOffset>
              </wp:positionH>
              <wp:positionV relativeFrom="margin">
                <wp:posOffset>3516630</wp:posOffset>
              </wp:positionV>
              <wp:extent cx="171450" cy="2268000"/>
              <wp:effectExtent l="0" t="0" r="6350" b="0"/>
              <wp:wrapNone/>
              <wp:docPr id="3" name="Textfeld 3"/>
              <wp:cNvGraphicFramePr/>
              <a:graphic xmlns:a="http://schemas.openxmlformats.org/drawingml/2006/main">
                <a:graphicData uri="http://schemas.microsoft.com/office/word/2010/wordprocessingShape">
                  <wps:wsp>
                    <wps:cNvSpPr txBox="1"/>
                    <wps:spPr>
                      <a:xfrm>
                        <a:off x="0" y="0"/>
                        <a:ext cx="171450" cy="22680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AB50B" w14:textId="111106F7" w:rsidR="002D621B" w:rsidRPr="002D621B" w:rsidRDefault="002D621B" w:rsidP="002D621B">
                          <w:pPr>
                            <w:pStyle w:val="Fuzeile"/>
                            <w:jc w:val="center"/>
                            <w:rPr>
                              <w:color w:val="808080" w:themeColor="background1" w:themeShade="80"/>
                              <w:sz w:val="20"/>
                            </w:rPr>
                          </w:pPr>
                          <w:r w:rsidRPr="002D621B">
                            <w:rPr>
                              <w:smallCaps/>
                              <w:color w:val="808080" w:themeColor="background1" w:themeShade="80"/>
                              <w:sz w:val="20"/>
                            </w:rPr>
                            <w:t>Sinus</w:t>
                          </w:r>
                          <w:r w:rsidR="00FF741C">
                            <w:rPr>
                              <w:color w:val="808080" w:themeColor="background1" w:themeShade="80"/>
                              <w:sz w:val="20"/>
                            </w:rPr>
                            <w:t xml:space="preserve"> </w:t>
                          </w:r>
                          <w:r w:rsidRPr="002D621B">
                            <w:rPr>
                              <w:color w:val="808080" w:themeColor="background1" w:themeShade="80"/>
                              <w:sz w:val="20"/>
                            </w:rPr>
                            <w:t>NRW</w:t>
                          </w:r>
                          <w:r w:rsidR="00FF741C">
                            <w:rPr>
                              <w:color w:val="808080" w:themeColor="background1" w:themeShade="80"/>
                              <w:sz w:val="20"/>
                            </w:rPr>
                            <w:t xml:space="preserve"> – </w:t>
                          </w:r>
                          <w:r w:rsidR="00F12228">
                            <w:rPr>
                              <w:color w:val="808080" w:themeColor="background1" w:themeShade="80"/>
                              <w:sz w:val="20"/>
                            </w:rPr>
                            <w:fldChar w:fldCharType="begin"/>
                          </w:r>
                          <w:r w:rsidR="00F12228">
                            <w:rPr>
                              <w:color w:val="808080" w:themeColor="background1" w:themeShade="80"/>
                              <w:sz w:val="20"/>
                            </w:rPr>
                            <w:instrText xml:space="preserve"> SAVEDATE  \@ "MMMM yy"  \* MERGEFORMAT </w:instrText>
                          </w:r>
                          <w:r w:rsidR="00F12228">
                            <w:rPr>
                              <w:color w:val="808080" w:themeColor="background1" w:themeShade="80"/>
                              <w:sz w:val="20"/>
                            </w:rPr>
                            <w:fldChar w:fldCharType="separate"/>
                          </w:r>
                          <w:r w:rsidR="00D77489">
                            <w:rPr>
                              <w:noProof/>
                              <w:color w:val="808080" w:themeColor="background1" w:themeShade="80"/>
                              <w:sz w:val="20"/>
                            </w:rPr>
                            <w:t>September 24</w:t>
                          </w:r>
                          <w:r w:rsidR="00F12228">
                            <w:rPr>
                              <w:color w:val="808080" w:themeColor="background1" w:themeShade="80"/>
                              <w:sz w:val="20"/>
                            </w:rPr>
                            <w:fldChar w:fldCharType="end"/>
                          </w:r>
                        </w:p>
                      </w:txbxContent>
                    </wps:txbx>
                    <wps:bodyPr rot="0" spcFirstLastPara="0" vertOverflow="overflow" horzOverflow="overflow" vert="vert270" wrap="square" lIns="0" tIns="0" rIns="0" bIns="0" numCol="1" spcCol="0" rtlCol="0" fromWordArt="0" anchor="ctr"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0D20016E" id="_x0000_t202" coordsize="21600,21600" o:spt="202" path="m,l,21600r21600,l21600,xe">
              <v:stroke joinstyle="miter"/>
              <v:path gradientshapeok="t" o:connecttype="rect"/>
            </v:shapetype>
            <v:shape id="Textfeld 3" o:spid="_x0000_s1054" type="#_x0000_t202" style="position:absolute;margin-left:-63.45pt;margin-top:276.9pt;width:13.5pt;height:178.6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S5IRdgIAAFcFAAAOAAAAZHJzL2Uyb0RvYy54bWysVFFP3DAMfp+0/xDlffTu2ACd6KEbiGkS&#10;AgRMPOfShKuWxpnju/b26+ek7cHYXpj2krr2Z8f+bOf0rGuc2BqMNfhSTg8mUhivoar9Uym/PVx+&#10;OJEikvKVcuBNKXcmyrPF+3enbZibGazBVQYFB/Fx3oZSronCvCiiXptGxQMIxrPRAjaK+BefigpV&#10;y9EbV8wmk6OiBawCgjYxsvaiN8pFjm+t0XRjbTQkXCk5N8on5nOVzmJxquZPqMK61kMa6h+yaFTt&#10;+dJ9qAtFSmyw/iNUU2uECJYONDQFWFtrk2vgaqaTV9Xcr1UwuRYmJ4Y9TfH/hdXX21sUdVXKQym8&#10;arhFD6Yja1wlDhM7bYhzBt0HhlH3GTru8qiPrExFdxab9OVyBNuZ592eWw4mdHI6nn78xBbNptns&#10;6GQyyeQXz94BI30x0IgklBK5d5lStb2KxJkwdISkyzxc1s7l/jkv2lIeHXL83yzs4XzSmDwJQ5hU&#10;UZ95lmjnTMI4f2csM5ELSIo8g+bcodgqnh6ltfGUa89xGZ1QlpN4i+OAf87qLc59HePN4Gnv3NQe&#10;MFf/Ku3q+5iy7fFM5Iu6k0jdqhs6vYJqx41G6BclBn1ZczeuVKRbhbwZ3EHedrrhwzpg1mGQpFgD&#10;/vybPuFLmc7ZMbu3vGyljD82Co0U7qvnaWY1jQKOwmoU/KY5B+7AlJ+SoLPIDkhuFC1C88jvwDJd&#10;xCblNSdTSk04/pxTv/T8kmizXGYYb2BQdOXvg07BU0vSgD10jwrDMIXE83sN4yKq+ath7LF5WsJy&#10;QzySeVITqz2VA9u8vXmAh5cmPQ8v/zPq+T1c/AIAAP//AwBQSwMEFAAGAAgAAAAhAGusXq/hAAAA&#10;DAEAAA8AAABkcnMvZG93bnJldi54bWxMj8tOwzAQRfdI/IM1SOxSJ0FN6xCnQrxEly2Ibt3YJFHt&#10;cRS7afh7hhUsZ+bozrnVZnaWTWYMvUcJ2SIFZrDxusdWwsf7S7IGFqJCraxHI+HbBNjU11eVKrW/&#10;4M5M+9gyCsFQKgldjEPJeWg641RY+MEg3b786FSkcWy5HtWFwp3leZoW3Kke6UOnBvPYmea0PzsJ&#10;Yd0eDivxNj3tXnPcBnsqVp/PUt7ezA/3wKKZ4x8Mv/qkDjU5Hf0ZdWBWQpLlhSBWwnJ5RyUISYSg&#10;zVGCyLIUeF3x/yXqHwAAAP//AwBQSwECLQAUAAYACAAAACEAtoM4kv4AAADhAQAAEwAAAAAAAAAA&#10;AAAAAAAAAAAAW0NvbnRlbnRfVHlwZXNdLnhtbFBLAQItABQABgAIAAAAIQA4/SH/1gAAAJQBAAAL&#10;AAAAAAAAAAAAAAAAAC8BAABfcmVscy8ucmVsc1BLAQItABQABgAIAAAAIQDDS5IRdgIAAFcFAAAO&#10;AAAAAAAAAAAAAAAAAC4CAABkcnMvZTJvRG9jLnhtbFBLAQItABQABgAIAAAAIQBrrF6v4QAAAAwB&#10;AAAPAAAAAAAAAAAAAAAAANAEAABkcnMvZG93bnJldi54bWxQSwUGAAAAAAQABADzAAAA3gUAAAAA&#10;" filled="f" stroked="f" strokeweight=".5pt">
              <v:textbox style="layout-flow:vertical;mso-layout-flow-alt:bottom-to-top;mso-fit-shape-to-text:t" inset="0,0,0,0">
                <w:txbxContent>
                  <w:p w14:paraId="600AB50B" w14:textId="111106F7" w:rsidR="002D621B" w:rsidRPr="002D621B" w:rsidRDefault="002D621B" w:rsidP="002D621B">
                    <w:pPr>
                      <w:pStyle w:val="Fuzeile"/>
                      <w:jc w:val="center"/>
                      <w:rPr>
                        <w:color w:val="808080" w:themeColor="background1" w:themeShade="80"/>
                        <w:sz w:val="20"/>
                      </w:rPr>
                    </w:pPr>
                    <w:r w:rsidRPr="002D621B">
                      <w:rPr>
                        <w:smallCaps/>
                        <w:color w:val="808080" w:themeColor="background1" w:themeShade="80"/>
                        <w:sz w:val="20"/>
                      </w:rPr>
                      <w:t>Sinus</w:t>
                    </w:r>
                    <w:r w:rsidR="00FF741C">
                      <w:rPr>
                        <w:color w:val="808080" w:themeColor="background1" w:themeShade="80"/>
                        <w:sz w:val="20"/>
                      </w:rPr>
                      <w:t xml:space="preserve"> </w:t>
                    </w:r>
                    <w:r w:rsidRPr="002D621B">
                      <w:rPr>
                        <w:color w:val="808080" w:themeColor="background1" w:themeShade="80"/>
                        <w:sz w:val="20"/>
                      </w:rPr>
                      <w:t>NRW</w:t>
                    </w:r>
                    <w:r w:rsidR="00FF741C">
                      <w:rPr>
                        <w:color w:val="808080" w:themeColor="background1" w:themeShade="80"/>
                        <w:sz w:val="20"/>
                      </w:rPr>
                      <w:t xml:space="preserve"> – </w:t>
                    </w:r>
                    <w:r w:rsidR="00F12228">
                      <w:rPr>
                        <w:color w:val="808080" w:themeColor="background1" w:themeShade="80"/>
                        <w:sz w:val="20"/>
                      </w:rPr>
                      <w:fldChar w:fldCharType="begin"/>
                    </w:r>
                    <w:r w:rsidR="00F12228">
                      <w:rPr>
                        <w:color w:val="808080" w:themeColor="background1" w:themeShade="80"/>
                        <w:sz w:val="20"/>
                      </w:rPr>
                      <w:instrText xml:space="preserve"> SAVEDATE  \@ "MMMM yy"  \* MERGEFORMAT </w:instrText>
                    </w:r>
                    <w:r w:rsidR="00F12228">
                      <w:rPr>
                        <w:color w:val="808080" w:themeColor="background1" w:themeShade="80"/>
                        <w:sz w:val="20"/>
                      </w:rPr>
                      <w:fldChar w:fldCharType="separate"/>
                    </w:r>
                    <w:r w:rsidR="00D77489">
                      <w:rPr>
                        <w:noProof/>
                        <w:color w:val="808080" w:themeColor="background1" w:themeShade="80"/>
                        <w:sz w:val="20"/>
                      </w:rPr>
                      <w:t>September 24</w:t>
                    </w:r>
                    <w:r w:rsidR="00F12228">
                      <w:rPr>
                        <w:color w:val="808080" w:themeColor="background1" w:themeShade="80"/>
                        <w:sz w:val="20"/>
                      </w:rPr>
                      <w:fldChar w:fldCharType="end"/>
                    </w:r>
                  </w:p>
                </w:txbxContent>
              </v:textbox>
              <w10:wrap anchorx="margin" anchory="margin"/>
            </v:shape>
          </w:pict>
        </mc:Fallback>
      </mc:AlternateContent>
    </w:r>
    <w:sdt>
      <w:sdtPr>
        <w:alias w:val="Titel"/>
        <w:tag w:val=""/>
        <w:id w:val="958617773"/>
        <w:placeholder>
          <w:docPart w:val="908CA13AC0864C3981A03564D6D32B04"/>
        </w:placeholder>
        <w:dataBinding w:prefixMappings="xmlns:ns0='http://purl.org/dc/elements/1.1/' xmlns:ns1='http://schemas.openxmlformats.org/package/2006/metadata/core-properties' " w:xpath="/ns1:coreProperties[1]/ns0:title[1]" w:storeItemID="{6C3C8BC8-F283-45AE-878A-BAB7291924A1}"/>
        <w:text/>
      </w:sdtPr>
      <w:sdtEndPr/>
      <w:sdtContent>
        <w:r w:rsidR="009630D7">
          <w:t>KI-Nutzung und leistungsrechte Bezahlung?</w:t>
        </w:r>
      </w:sdtContent>
    </w:sdt>
    <w:r w:rsidR="00644531" w:rsidRPr="001204BE">
      <w:tab/>
    </w:r>
    <w:r w:rsidR="00644531" w:rsidRPr="001204BE">
      <w:tab/>
    </w:r>
    <w:sdt>
      <w:sdtPr>
        <w:alias w:val="Kategorie"/>
        <w:tag w:val=""/>
        <w:id w:val="-1793591635"/>
        <w:dataBinding w:prefixMappings="xmlns:ns0='http://purl.org/dc/elements/1.1/' xmlns:ns1='http://schemas.openxmlformats.org/package/2006/metadata/core-properties' " w:xpath="/ns1:coreProperties[1]/ns1:category[1]" w:storeItemID="{6C3C8BC8-F283-45AE-878A-BAB7291924A1}"/>
        <w:text/>
      </w:sdtPr>
      <w:sdtEndPr/>
      <w:sdtContent>
        <w:r w:rsidR="00536CE2">
          <w:t>Mathematik, Gymnasium, EF</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4DE6F1" w14:textId="77777777" w:rsidR="00644531" w:rsidRDefault="00016D4D" w:rsidP="002D621B">
    <w:pPr>
      <w:pStyle w:val="Kopfzeile"/>
      <w:tabs>
        <w:tab w:val="clear" w:pos="4536"/>
        <w:tab w:val="clear" w:pos="9072"/>
        <w:tab w:val="center" w:pos="4253"/>
        <w:tab w:val="right" w:pos="8505"/>
      </w:tabs>
    </w:pPr>
    <w:r>
      <w:rPr>
        <w:noProof/>
        <w:lang w:eastAsia="de-DE"/>
      </w:rPr>
      <w:drawing>
        <wp:anchor distT="0" distB="0" distL="114300" distR="114300" simplePos="0" relativeHeight="251658241" behindDoc="0" locked="0" layoutInCell="1" allowOverlap="1" wp14:anchorId="7A07D9E8" wp14:editId="1A3F80C3">
          <wp:simplePos x="0" y="0"/>
          <wp:positionH relativeFrom="margin">
            <wp:posOffset>-1396365</wp:posOffset>
          </wp:positionH>
          <wp:positionV relativeFrom="margin">
            <wp:posOffset>4331335</wp:posOffset>
          </wp:positionV>
          <wp:extent cx="977265" cy="341630"/>
          <wp:effectExtent l="0" t="6032" r="7302" b="7303"/>
          <wp:wrapSquare wrapText="bothSides"/>
          <wp:docPr id="256609640" name="Grafik 256609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nc-sa.png"/>
                  <pic:cNvPicPr/>
                </pic:nvPicPr>
                <pic:blipFill>
                  <a:blip r:embed="rId1" cstate="print">
                    <a:extLst>
                      <a:ext uri="{28A0092B-C50C-407E-A947-70E740481C1C}">
                        <a14:useLocalDpi xmlns:a14="http://schemas.microsoft.com/office/drawing/2010/main" val="0"/>
                      </a:ext>
                    </a:extLst>
                  </a:blip>
                  <a:stretch>
                    <a:fillRect/>
                  </a:stretch>
                </pic:blipFill>
                <pic:spPr>
                  <a:xfrm rot="16200000">
                    <a:off x="0" y="0"/>
                    <a:ext cx="977265" cy="341630"/>
                  </a:xfrm>
                  <a:prstGeom prst="rect">
                    <a:avLst/>
                  </a:prstGeom>
                </pic:spPr>
              </pic:pic>
            </a:graphicData>
          </a:graphic>
          <wp14:sizeRelH relativeFrom="page">
            <wp14:pctWidth>0</wp14:pctWidth>
          </wp14:sizeRelH>
          <wp14:sizeRelV relativeFrom="page">
            <wp14:pctHeight>0</wp14:pctHeight>
          </wp14:sizeRelV>
        </wp:anchor>
      </w:drawing>
    </w:r>
    <w:r w:rsidR="007E5D70">
      <w:tab/>
    </w:r>
    <w:r w:rsidR="007E5D70">
      <w:tab/>
    </w:r>
    <w:r w:rsidR="007E5D70">
      <w:rPr>
        <w:noProof/>
        <w:lang w:eastAsia="de-DE"/>
      </w:rPr>
      <w:drawing>
        <wp:inline distT="0" distB="0" distL="0" distR="0" wp14:anchorId="113B6679" wp14:editId="2ED6FB30">
          <wp:extent cx="1080000" cy="511200"/>
          <wp:effectExtent l="0" t="0" r="6350" b="3175"/>
          <wp:docPr id="1056955718" name="Grafik 1056955718" descr="Q:\Projekte\SINUS\Formulare, Logos und Vorlagen\Logos Bearbeitung Trendel\Logo_SINUS_print_o_nrw_tricolor2.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Q:\Projekte\SINUS\Formulare, Logos und Vorlagen\Logos Bearbeitung Trendel\Logo_SINUS_print_o_nrw_tricolor2.jpg"/>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1080000" cy="51120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4C04745C"/>
    <w:multiLevelType w:val="hybridMultilevel"/>
    <w:tmpl w:val="D1706A06"/>
    <w:lvl w:ilvl="0" w:tplc="04070011">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 w15:restartNumberingAfterBreak="0">
    <w:nsid w:val="62023260"/>
    <w:multiLevelType w:val="hybridMultilevel"/>
    <w:tmpl w:val="66927886"/>
    <w:lvl w:ilvl="0" w:tplc="1AD6C790">
      <w:start w:val="1"/>
      <w:numFmt w:val="decimal"/>
      <w:lvlText w:val="%1."/>
      <w:lvlJc w:val="left"/>
      <w:pPr>
        <w:ind w:left="720" w:hanging="360"/>
      </w:pPr>
      <w:rPr>
        <w:rFonts w:hint="default"/>
        <w:b w:val="0"/>
        <w:bCs w: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num w:numId="1">
    <w:abstractNumId w:val="1"/>
  </w:num>
  <w:num w:numId="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08"/>
  <w:hyphenationZone w:val="425"/>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E38CD"/>
    <w:rsid w:val="00001CF6"/>
    <w:rsid w:val="00005E66"/>
    <w:rsid w:val="00014582"/>
    <w:rsid w:val="00016D4D"/>
    <w:rsid w:val="0005188B"/>
    <w:rsid w:val="00093071"/>
    <w:rsid w:val="000B2B3E"/>
    <w:rsid w:val="000C48E9"/>
    <w:rsid w:val="000C6F6E"/>
    <w:rsid w:val="000F26D9"/>
    <w:rsid w:val="00106005"/>
    <w:rsid w:val="001204BE"/>
    <w:rsid w:val="001668E7"/>
    <w:rsid w:val="001962C0"/>
    <w:rsid w:val="001A1DC8"/>
    <w:rsid w:val="002A5698"/>
    <w:rsid w:val="002D4316"/>
    <w:rsid w:val="002D621B"/>
    <w:rsid w:val="002F4F4A"/>
    <w:rsid w:val="003201E9"/>
    <w:rsid w:val="0032568D"/>
    <w:rsid w:val="00330ECA"/>
    <w:rsid w:val="00336346"/>
    <w:rsid w:val="00336BCB"/>
    <w:rsid w:val="00340CF8"/>
    <w:rsid w:val="003457F0"/>
    <w:rsid w:val="003C1CE2"/>
    <w:rsid w:val="003D01E9"/>
    <w:rsid w:val="003F7D63"/>
    <w:rsid w:val="00400B42"/>
    <w:rsid w:val="00415464"/>
    <w:rsid w:val="004636FF"/>
    <w:rsid w:val="00473E4A"/>
    <w:rsid w:val="00491E6D"/>
    <w:rsid w:val="004E303F"/>
    <w:rsid w:val="00527207"/>
    <w:rsid w:val="00530DA7"/>
    <w:rsid w:val="00536CE2"/>
    <w:rsid w:val="00556B58"/>
    <w:rsid w:val="005621A5"/>
    <w:rsid w:val="00592866"/>
    <w:rsid w:val="005958F3"/>
    <w:rsid w:val="005B1B9E"/>
    <w:rsid w:val="00612B3D"/>
    <w:rsid w:val="006341B3"/>
    <w:rsid w:val="00644531"/>
    <w:rsid w:val="00666FAE"/>
    <w:rsid w:val="006832A4"/>
    <w:rsid w:val="006B505A"/>
    <w:rsid w:val="006D5524"/>
    <w:rsid w:val="006F1942"/>
    <w:rsid w:val="007142E9"/>
    <w:rsid w:val="007154FA"/>
    <w:rsid w:val="00716451"/>
    <w:rsid w:val="00727461"/>
    <w:rsid w:val="00761089"/>
    <w:rsid w:val="007E5D70"/>
    <w:rsid w:val="007E7EA4"/>
    <w:rsid w:val="007F016B"/>
    <w:rsid w:val="007F6374"/>
    <w:rsid w:val="0080418A"/>
    <w:rsid w:val="00815B06"/>
    <w:rsid w:val="0087449A"/>
    <w:rsid w:val="008750AD"/>
    <w:rsid w:val="0089640D"/>
    <w:rsid w:val="00897550"/>
    <w:rsid w:val="008C660E"/>
    <w:rsid w:val="008D71DD"/>
    <w:rsid w:val="008E2050"/>
    <w:rsid w:val="009014B7"/>
    <w:rsid w:val="00934750"/>
    <w:rsid w:val="00941429"/>
    <w:rsid w:val="009630D7"/>
    <w:rsid w:val="00963DE2"/>
    <w:rsid w:val="00965312"/>
    <w:rsid w:val="009828E3"/>
    <w:rsid w:val="009B3F6D"/>
    <w:rsid w:val="009B564A"/>
    <w:rsid w:val="009C1C0E"/>
    <w:rsid w:val="009C3919"/>
    <w:rsid w:val="009E4950"/>
    <w:rsid w:val="009F0C11"/>
    <w:rsid w:val="00A10BD3"/>
    <w:rsid w:val="00A17452"/>
    <w:rsid w:val="00A2412D"/>
    <w:rsid w:val="00A32C3B"/>
    <w:rsid w:val="00A54BD5"/>
    <w:rsid w:val="00A6488F"/>
    <w:rsid w:val="00A66A28"/>
    <w:rsid w:val="00A700E4"/>
    <w:rsid w:val="00AB46F3"/>
    <w:rsid w:val="00AC50B6"/>
    <w:rsid w:val="00B02D57"/>
    <w:rsid w:val="00B04A3C"/>
    <w:rsid w:val="00B6193E"/>
    <w:rsid w:val="00B64F3E"/>
    <w:rsid w:val="00B70BC7"/>
    <w:rsid w:val="00BA0707"/>
    <w:rsid w:val="00BC54E4"/>
    <w:rsid w:val="00BC652D"/>
    <w:rsid w:val="00BF6705"/>
    <w:rsid w:val="00C03530"/>
    <w:rsid w:val="00C04D80"/>
    <w:rsid w:val="00C42C50"/>
    <w:rsid w:val="00C61323"/>
    <w:rsid w:val="00C75E5D"/>
    <w:rsid w:val="00C7726B"/>
    <w:rsid w:val="00CB4478"/>
    <w:rsid w:val="00CC2803"/>
    <w:rsid w:val="00CF5CAB"/>
    <w:rsid w:val="00D10903"/>
    <w:rsid w:val="00D15342"/>
    <w:rsid w:val="00D21AAF"/>
    <w:rsid w:val="00D27E7C"/>
    <w:rsid w:val="00D407B6"/>
    <w:rsid w:val="00D45EE9"/>
    <w:rsid w:val="00D540D0"/>
    <w:rsid w:val="00D726C7"/>
    <w:rsid w:val="00D7422F"/>
    <w:rsid w:val="00D77489"/>
    <w:rsid w:val="00D85B8C"/>
    <w:rsid w:val="00D9781A"/>
    <w:rsid w:val="00DB124E"/>
    <w:rsid w:val="00DD37B8"/>
    <w:rsid w:val="00E51C4A"/>
    <w:rsid w:val="00E623FE"/>
    <w:rsid w:val="00E70B79"/>
    <w:rsid w:val="00E85EDD"/>
    <w:rsid w:val="00EC3698"/>
    <w:rsid w:val="00F0566E"/>
    <w:rsid w:val="00F12228"/>
    <w:rsid w:val="00F2557D"/>
    <w:rsid w:val="00F268FA"/>
    <w:rsid w:val="00F465A0"/>
    <w:rsid w:val="00F912B3"/>
    <w:rsid w:val="00F95CC5"/>
    <w:rsid w:val="00FA7203"/>
    <w:rsid w:val="00FB3555"/>
    <w:rsid w:val="00FD77BB"/>
    <w:rsid w:val="00FE38CD"/>
    <w:rsid w:val="00FF19A3"/>
    <w:rsid w:val="00FF741C"/>
  </w:rsids>
  <m:mathPr>
    <m:mathFont m:val="Cambria Math"/>
    <m:brkBin m:val="before"/>
    <m:brkBinSub m:val="--"/>
    <m:smallFrac m:val="0"/>
    <m:dispDef/>
    <m:lMargin m:val="0"/>
    <m:rMargin m:val="0"/>
    <m:defJc m:val="centerGroup"/>
    <m:wrapIndent m:val="1440"/>
    <m:intLim m:val="subSup"/>
    <m:naryLim m:val="undOvr"/>
  </m:mathPr>
  <w:themeFontLang w:val="de-DE"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72A93748"/>
  <w15:docId w15:val="{AAD040D5-C051-4F4E-BB5F-986DED7B3E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2D621B"/>
    <w:rPr>
      <w:rFonts w:ascii="Calibri" w:hAnsi="Calibri"/>
    </w:rPr>
  </w:style>
  <w:style w:type="paragraph" w:styleId="berschrift1">
    <w:name w:val="heading 1"/>
    <w:basedOn w:val="Standard"/>
    <w:next w:val="Standard"/>
    <w:link w:val="berschrift1Zchn"/>
    <w:uiPriority w:val="9"/>
    <w:qFormat/>
    <w:rsid w:val="00014582"/>
    <w:pPr>
      <w:keepNext/>
      <w:keepLines/>
      <w:spacing w:before="480" w:after="0"/>
      <w:outlineLvl w:val="0"/>
    </w:pPr>
    <w:rPr>
      <w:rFonts w:eastAsiaTheme="majorEastAsia" w:cstheme="majorBidi"/>
      <w:b/>
      <w:bCs/>
      <w:noProof/>
      <w:sz w:val="28"/>
      <w:szCs w:val="28"/>
    </w:rPr>
  </w:style>
  <w:style w:type="paragraph" w:styleId="berschrift2">
    <w:name w:val="heading 2"/>
    <w:basedOn w:val="Standard"/>
    <w:next w:val="Standard"/>
    <w:link w:val="berschrift2Zchn"/>
    <w:uiPriority w:val="9"/>
    <w:unhideWhenUsed/>
    <w:qFormat/>
    <w:rsid w:val="00F0566E"/>
    <w:pPr>
      <w:keepNext/>
      <w:keepLines/>
      <w:spacing w:before="200" w:after="0"/>
      <w:outlineLvl w:val="1"/>
    </w:pPr>
    <w:rPr>
      <w:rFonts w:eastAsiaTheme="majorEastAsia" w:cstheme="majorBidi"/>
      <w:b/>
      <w:bCs/>
      <w:szCs w:val="26"/>
    </w:rPr>
  </w:style>
  <w:style w:type="paragraph" w:styleId="berschrift3">
    <w:name w:val="heading 3"/>
    <w:basedOn w:val="Standard"/>
    <w:next w:val="Standard"/>
    <w:link w:val="berschrift3Zchn"/>
    <w:uiPriority w:val="9"/>
    <w:unhideWhenUsed/>
    <w:rsid w:val="001204BE"/>
    <w:pPr>
      <w:keepNext/>
      <w:keepLines/>
      <w:spacing w:before="200" w:after="0"/>
      <w:outlineLvl w:val="2"/>
    </w:pPr>
    <w:rPr>
      <w:rFonts w:asciiTheme="majorHAnsi" w:eastAsiaTheme="majorEastAsia" w:hAnsiTheme="majorHAnsi" w:cstheme="majorBidi"/>
      <w:b/>
      <w:bCs/>
      <w:color w:val="000000" w:themeColor="text1"/>
      <w:sz w:val="20"/>
    </w:rPr>
  </w:style>
  <w:style w:type="paragraph" w:styleId="berschrift4">
    <w:name w:val="heading 4"/>
    <w:basedOn w:val="Standard"/>
    <w:next w:val="Standard"/>
    <w:link w:val="berschrift4Zchn"/>
    <w:uiPriority w:val="9"/>
    <w:semiHidden/>
    <w:unhideWhenUsed/>
    <w:qFormat/>
    <w:rsid w:val="00106005"/>
    <w:pPr>
      <w:keepNext/>
      <w:keepLines/>
      <w:spacing w:before="200" w:after="0"/>
      <w:outlineLvl w:val="3"/>
    </w:pPr>
    <w:rPr>
      <w:rFonts w:asciiTheme="majorHAnsi" w:eastAsiaTheme="majorEastAsia" w:hAnsiTheme="majorHAnsi" w:cstheme="majorBidi"/>
      <w:b/>
      <w:bCs/>
      <w:i/>
      <w:iCs/>
      <w:color w:val="4F81BD" w:themeColor="accent1"/>
    </w:rPr>
  </w:style>
  <w:style w:type="paragraph" w:styleId="berschrift5">
    <w:name w:val="heading 5"/>
    <w:basedOn w:val="Standard"/>
    <w:next w:val="Standard"/>
    <w:link w:val="berschrift5Zchn"/>
    <w:uiPriority w:val="9"/>
    <w:semiHidden/>
    <w:unhideWhenUsed/>
    <w:qFormat/>
    <w:rsid w:val="00106005"/>
    <w:pPr>
      <w:keepNext/>
      <w:keepLines/>
      <w:spacing w:before="200" w:after="0"/>
      <w:outlineLvl w:val="4"/>
    </w:pPr>
    <w:rPr>
      <w:rFonts w:asciiTheme="majorHAnsi" w:eastAsiaTheme="majorEastAsia" w:hAnsiTheme="majorHAnsi" w:cstheme="majorBidi"/>
      <w:color w:val="243F60" w:themeColor="accent1" w:themeShade="7F"/>
    </w:rPr>
  </w:style>
  <w:style w:type="paragraph" w:styleId="berschrift6">
    <w:name w:val="heading 6"/>
    <w:basedOn w:val="Standard"/>
    <w:next w:val="Standard"/>
    <w:link w:val="berschrift6Zchn"/>
    <w:uiPriority w:val="9"/>
    <w:semiHidden/>
    <w:unhideWhenUsed/>
    <w:qFormat/>
    <w:rsid w:val="00106005"/>
    <w:pPr>
      <w:keepNext/>
      <w:keepLines/>
      <w:spacing w:before="200" w:after="0"/>
      <w:outlineLvl w:val="5"/>
    </w:pPr>
    <w:rPr>
      <w:rFonts w:asciiTheme="majorHAnsi" w:eastAsiaTheme="majorEastAsia" w:hAnsiTheme="majorHAnsi" w:cstheme="majorBidi"/>
      <w:i/>
      <w:iCs/>
      <w:color w:val="243F60" w:themeColor="accent1" w:themeShade="7F"/>
    </w:rPr>
  </w:style>
  <w:style w:type="paragraph" w:styleId="berschrift7">
    <w:name w:val="heading 7"/>
    <w:basedOn w:val="Standard"/>
    <w:next w:val="Standard"/>
    <w:link w:val="berschrift7Zchn"/>
    <w:uiPriority w:val="9"/>
    <w:semiHidden/>
    <w:unhideWhenUsed/>
    <w:qFormat/>
    <w:rsid w:val="00106005"/>
    <w:pPr>
      <w:keepNext/>
      <w:keepLines/>
      <w:spacing w:before="200" w:after="0"/>
      <w:outlineLvl w:val="6"/>
    </w:pPr>
    <w:rPr>
      <w:rFonts w:asciiTheme="majorHAnsi" w:eastAsiaTheme="majorEastAsia" w:hAnsiTheme="majorHAnsi" w:cstheme="majorBidi"/>
      <w:i/>
      <w:iCs/>
      <w:color w:val="404040" w:themeColor="text1" w:themeTint="BF"/>
    </w:rPr>
  </w:style>
  <w:style w:type="paragraph" w:styleId="berschrift8">
    <w:name w:val="heading 8"/>
    <w:basedOn w:val="Standard"/>
    <w:next w:val="Standard"/>
    <w:link w:val="berschrift8Zchn"/>
    <w:uiPriority w:val="9"/>
    <w:semiHidden/>
    <w:unhideWhenUsed/>
    <w:qFormat/>
    <w:rsid w:val="00106005"/>
    <w:pPr>
      <w:keepNext/>
      <w:keepLines/>
      <w:spacing w:before="200" w:after="0"/>
      <w:outlineLvl w:val="7"/>
    </w:pPr>
    <w:rPr>
      <w:rFonts w:asciiTheme="majorHAnsi" w:eastAsiaTheme="majorEastAsia" w:hAnsiTheme="majorHAnsi" w:cstheme="majorBidi"/>
      <w:color w:val="4F81BD" w:themeColor="accent1"/>
      <w:sz w:val="20"/>
      <w:szCs w:val="20"/>
    </w:rPr>
  </w:style>
  <w:style w:type="paragraph" w:styleId="berschrift9">
    <w:name w:val="heading 9"/>
    <w:basedOn w:val="Standard"/>
    <w:next w:val="Standard"/>
    <w:link w:val="berschrift9Zchn"/>
    <w:uiPriority w:val="9"/>
    <w:semiHidden/>
    <w:unhideWhenUsed/>
    <w:qFormat/>
    <w:rsid w:val="00106005"/>
    <w:pPr>
      <w:keepNext/>
      <w:keepLines/>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644531"/>
    <w:rPr>
      <w:color w:val="808080"/>
    </w:rPr>
  </w:style>
  <w:style w:type="paragraph" w:styleId="Sprechblasentext">
    <w:name w:val="Balloon Text"/>
    <w:basedOn w:val="Standard"/>
    <w:link w:val="SprechblasentextZchn"/>
    <w:uiPriority w:val="99"/>
    <w:semiHidden/>
    <w:unhideWhenUsed/>
    <w:rsid w:val="00644531"/>
    <w:pPr>
      <w:spacing w:after="0" w:line="240" w:lineRule="auto"/>
    </w:pPr>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644531"/>
    <w:rPr>
      <w:rFonts w:ascii="Tahoma" w:hAnsi="Tahoma" w:cs="Tahoma"/>
      <w:sz w:val="16"/>
      <w:szCs w:val="16"/>
    </w:rPr>
  </w:style>
  <w:style w:type="paragraph" w:styleId="Kopfzeile">
    <w:name w:val="header"/>
    <w:basedOn w:val="Standard"/>
    <w:link w:val="KopfzeileZchn"/>
    <w:uiPriority w:val="99"/>
    <w:unhideWhenUsed/>
    <w:rsid w:val="00644531"/>
    <w:pPr>
      <w:tabs>
        <w:tab w:val="center" w:pos="4536"/>
        <w:tab w:val="right" w:pos="9072"/>
      </w:tabs>
      <w:spacing w:after="0" w:line="240" w:lineRule="auto"/>
    </w:pPr>
  </w:style>
  <w:style w:type="character" w:customStyle="1" w:styleId="KopfzeileZchn">
    <w:name w:val="Kopfzeile Zchn"/>
    <w:basedOn w:val="Absatz-Standardschriftart"/>
    <w:link w:val="Kopfzeile"/>
    <w:uiPriority w:val="99"/>
    <w:rsid w:val="00644531"/>
  </w:style>
  <w:style w:type="paragraph" w:styleId="Fuzeile">
    <w:name w:val="footer"/>
    <w:basedOn w:val="Standard"/>
    <w:link w:val="FuzeileZchn"/>
    <w:uiPriority w:val="99"/>
    <w:unhideWhenUsed/>
    <w:rsid w:val="00644531"/>
    <w:pPr>
      <w:tabs>
        <w:tab w:val="center" w:pos="4536"/>
        <w:tab w:val="right" w:pos="9072"/>
      </w:tabs>
      <w:spacing w:after="0" w:line="240" w:lineRule="auto"/>
    </w:pPr>
  </w:style>
  <w:style w:type="character" w:customStyle="1" w:styleId="FuzeileZchn">
    <w:name w:val="Fußzeile Zchn"/>
    <w:basedOn w:val="Absatz-Standardschriftart"/>
    <w:link w:val="Fuzeile"/>
    <w:uiPriority w:val="99"/>
    <w:rsid w:val="00644531"/>
  </w:style>
  <w:style w:type="character" w:styleId="Hyperlink">
    <w:name w:val="Hyperlink"/>
    <w:basedOn w:val="Absatz-Standardschriftart"/>
    <w:uiPriority w:val="99"/>
    <w:unhideWhenUsed/>
    <w:rsid w:val="00644531"/>
    <w:rPr>
      <w:color w:val="0000FF" w:themeColor="hyperlink"/>
      <w:u w:val="single"/>
    </w:rPr>
  </w:style>
  <w:style w:type="character" w:customStyle="1" w:styleId="berschrift1Zchn">
    <w:name w:val="Überschrift 1 Zchn"/>
    <w:basedOn w:val="Absatz-Standardschriftart"/>
    <w:link w:val="berschrift1"/>
    <w:uiPriority w:val="9"/>
    <w:rsid w:val="00014582"/>
    <w:rPr>
      <w:rFonts w:ascii="Calibri" w:eastAsiaTheme="majorEastAsia" w:hAnsi="Calibri" w:cstheme="majorBidi"/>
      <w:b/>
      <w:bCs/>
      <w:noProof/>
      <w:sz w:val="28"/>
      <w:szCs w:val="28"/>
    </w:rPr>
  </w:style>
  <w:style w:type="character" w:customStyle="1" w:styleId="berschrift2Zchn">
    <w:name w:val="Überschrift 2 Zchn"/>
    <w:basedOn w:val="Absatz-Standardschriftart"/>
    <w:link w:val="berschrift2"/>
    <w:uiPriority w:val="9"/>
    <w:rsid w:val="00F0566E"/>
    <w:rPr>
      <w:rFonts w:ascii="Arial" w:eastAsiaTheme="majorEastAsia" w:hAnsi="Arial" w:cstheme="majorBidi"/>
      <w:b/>
      <w:bCs/>
      <w:szCs w:val="26"/>
    </w:rPr>
  </w:style>
  <w:style w:type="character" w:customStyle="1" w:styleId="berschrift3Zchn">
    <w:name w:val="Überschrift 3 Zchn"/>
    <w:basedOn w:val="Absatz-Standardschriftart"/>
    <w:link w:val="berschrift3"/>
    <w:uiPriority w:val="9"/>
    <w:rsid w:val="001204BE"/>
    <w:rPr>
      <w:rFonts w:asciiTheme="majorHAnsi" w:eastAsiaTheme="majorEastAsia" w:hAnsiTheme="majorHAnsi" w:cstheme="majorBidi"/>
      <w:b/>
      <w:bCs/>
      <w:color w:val="000000" w:themeColor="text1"/>
      <w:sz w:val="20"/>
    </w:rPr>
  </w:style>
  <w:style w:type="character" w:customStyle="1" w:styleId="berschrift4Zchn">
    <w:name w:val="Überschrift 4 Zchn"/>
    <w:basedOn w:val="Absatz-Standardschriftart"/>
    <w:link w:val="berschrift4"/>
    <w:uiPriority w:val="9"/>
    <w:semiHidden/>
    <w:rsid w:val="00106005"/>
    <w:rPr>
      <w:rFonts w:asciiTheme="majorHAnsi" w:eastAsiaTheme="majorEastAsia" w:hAnsiTheme="majorHAnsi" w:cstheme="majorBidi"/>
      <w:b/>
      <w:bCs/>
      <w:i/>
      <w:iCs/>
      <w:color w:val="4F81BD" w:themeColor="accent1"/>
    </w:rPr>
  </w:style>
  <w:style w:type="character" w:customStyle="1" w:styleId="berschrift5Zchn">
    <w:name w:val="Überschrift 5 Zchn"/>
    <w:basedOn w:val="Absatz-Standardschriftart"/>
    <w:link w:val="berschrift5"/>
    <w:uiPriority w:val="9"/>
    <w:semiHidden/>
    <w:rsid w:val="00106005"/>
    <w:rPr>
      <w:rFonts w:asciiTheme="majorHAnsi" w:eastAsiaTheme="majorEastAsia" w:hAnsiTheme="majorHAnsi" w:cstheme="majorBidi"/>
      <w:color w:val="243F60" w:themeColor="accent1" w:themeShade="7F"/>
    </w:rPr>
  </w:style>
  <w:style w:type="character" w:customStyle="1" w:styleId="berschrift6Zchn">
    <w:name w:val="Überschrift 6 Zchn"/>
    <w:basedOn w:val="Absatz-Standardschriftart"/>
    <w:link w:val="berschrift6"/>
    <w:uiPriority w:val="9"/>
    <w:semiHidden/>
    <w:rsid w:val="00106005"/>
    <w:rPr>
      <w:rFonts w:asciiTheme="majorHAnsi" w:eastAsiaTheme="majorEastAsia" w:hAnsiTheme="majorHAnsi" w:cstheme="majorBidi"/>
      <w:i/>
      <w:iCs/>
      <w:color w:val="243F60" w:themeColor="accent1" w:themeShade="7F"/>
    </w:rPr>
  </w:style>
  <w:style w:type="character" w:customStyle="1" w:styleId="berschrift7Zchn">
    <w:name w:val="Überschrift 7 Zchn"/>
    <w:basedOn w:val="Absatz-Standardschriftart"/>
    <w:link w:val="berschrift7"/>
    <w:uiPriority w:val="9"/>
    <w:semiHidden/>
    <w:rsid w:val="00106005"/>
    <w:rPr>
      <w:rFonts w:asciiTheme="majorHAnsi" w:eastAsiaTheme="majorEastAsia" w:hAnsiTheme="majorHAnsi" w:cstheme="majorBidi"/>
      <w:i/>
      <w:iCs/>
      <w:color w:val="404040" w:themeColor="text1" w:themeTint="BF"/>
    </w:rPr>
  </w:style>
  <w:style w:type="character" w:customStyle="1" w:styleId="berschrift8Zchn">
    <w:name w:val="Überschrift 8 Zchn"/>
    <w:basedOn w:val="Absatz-Standardschriftart"/>
    <w:link w:val="berschrift8"/>
    <w:uiPriority w:val="9"/>
    <w:semiHidden/>
    <w:rsid w:val="00106005"/>
    <w:rPr>
      <w:rFonts w:asciiTheme="majorHAnsi" w:eastAsiaTheme="majorEastAsia" w:hAnsiTheme="majorHAnsi" w:cstheme="majorBidi"/>
      <w:color w:val="4F81BD" w:themeColor="accent1"/>
      <w:sz w:val="20"/>
      <w:szCs w:val="20"/>
    </w:rPr>
  </w:style>
  <w:style w:type="character" w:customStyle="1" w:styleId="berschrift9Zchn">
    <w:name w:val="Überschrift 9 Zchn"/>
    <w:basedOn w:val="Absatz-Standardschriftart"/>
    <w:link w:val="berschrift9"/>
    <w:uiPriority w:val="9"/>
    <w:semiHidden/>
    <w:rsid w:val="00106005"/>
    <w:rPr>
      <w:rFonts w:asciiTheme="majorHAnsi" w:eastAsiaTheme="majorEastAsia" w:hAnsiTheme="majorHAnsi" w:cstheme="majorBidi"/>
      <w:i/>
      <w:iCs/>
      <w:color w:val="404040" w:themeColor="text1" w:themeTint="BF"/>
      <w:sz w:val="20"/>
      <w:szCs w:val="20"/>
    </w:rPr>
  </w:style>
  <w:style w:type="paragraph" w:styleId="Titel">
    <w:name w:val="Title"/>
    <w:basedOn w:val="Standard"/>
    <w:next w:val="Standard"/>
    <w:link w:val="TitelZchn"/>
    <w:uiPriority w:val="10"/>
    <w:qFormat/>
    <w:rsid w:val="00F0566E"/>
    <w:pPr>
      <w:pBdr>
        <w:bottom w:val="single" w:sz="8" w:space="4" w:color="4F81BD" w:themeColor="accent1"/>
      </w:pBdr>
      <w:spacing w:after="300" w:line="240" w:lineRule="auto"/>
      <w:contextualSpacing/>
    </w:pPr>
    <w:rPr>
      <w:rFonts w:eastAsiaTheme="majorEastAsia" w:cstheme="majorBidi"/>
      <w:spacing w:val="5"/>
      <w:kern w:val="28"/>
      <w:sz w:val="40"/>
      <w:szCs w:val="52"/>
    </w:rPr>
  </w:style>
  <w:style w:type="character" w:customStyle="1" w:styleId="TitelZchn">
    <w:name w:val="Titel Zchn"/>
    <w:basedOn w:val="Absatz-Standardschriftart"/>
    <w:link w:val="Titel"/>
    <w:uiPriority w:val="10"/>
    <w:rsid w:val="00F0566E"/>
    <w:rPr>
      <w:rFonts w:ascii="Arial" w:eastAsiaTheme="majorEastAsia" w:hAnsi="Arial" w:cstheme="majorBidi"/>
      <w:spacing w:val="5"/>
      <w:kern w:val="28"/>
      <w:sz w:val="40"/>
      <w:szCs w:val="52"/>
    </w:rPr>
  </w:style>
  <w:style w:type="paragraph" w:styleId="Untertitel">
    <w:name w:val="Subtitle"/>
    <w:basedOn w:val="Standard"/>
    <w:next w:val="Standard"/>
    <w:link w:val="UntertitelZchn"/>
    <w:uiPriority w:val="11"/>
    <w:qFormat/>
    <w:rsid w:val="00F0566E"/>
    <w:pPr>
      <w:numPr>
        <w:ilvl w:val="1"/>
      </w:numPr>
    </w:pPr>
    <w:rPr>
      <w:rFonts w:eastAsiaTheme="majorEastAsia" w:cstheme="majorBidi"/>
      <w:i/>
      <w:iCs/>
      <w:spacing w:val="15"/>
      <w:sz w:val="24"/>
      <w:szCs w:val="24"/>
    </w:rPr>
  </w:style>
  <w:style w:type="character" w:customStyle="1" w:styleId="UntertitelZchn">
    <w:name w:val="Untertitel Zchn"/>
    <w:basedOn w:val="Absatz-Standardschriftart"/>
    <w:link w:val="Untertitel"/>
    <w:uiPriority w:val="11"/>
    <w:rsid w:val="00F0566E"/>
    <w:rPr>
      <w:rFonts w:ascii="Arial" w:eastAsiaTheme="majorEastAsia" w:hAnsi="Arial" w:cstheme="majorBidi"/>
      <w:i/>
      <w:iCs/>
      <w:spacing w:val="15"/>
      <w:sz w:val="24"/>
      <w:szCs w:val="24"/>
    </w:rPr>
  </w:style>
  <w:style w:type="character" w:styleId="Fett">
    <w:name w:val="Strong"/>
    <w:basedOn w:val="Absatz-Standardschriftart"/>
    <w:uiPriority w:val="22"/>
    <w:rsid w:val="00106005"/>
    <w:rPr>
      <w:b/>
      <w:bCs/>
    </w:rPr>
  </w:style>
  <w:style w:type="character" w:styleId="Hervorhebung">
    <w:name w:val="Emphasis"/>
    <w:basedOn w:val="Absatz-Standardschriftart"/>
    <w:uiPriority w:val="20"/>
    <w:rsid w:val="00106005"/>
    <w:rPr>
      <w:i/>
      <w:iCs/>
    </w:rPr>
  </w:style>
  <w:style w:type="paragraph" w:styleId="KeinLeerraum">
    <w:name w:val="No Spacing"/>
    <w:uiPriority w:val="1"/>
    <w:rsid w:val="00106005"/>
    <w:pPr>
      <w:spacing w:after="0" w:line="240" w:lineRule="auto"/>
    </w:pPr>
  </w:style>
  <w:style w:type="paragraph" w:styleId="Listenabsatz">
    <w:name w:val="List Paragraph"/>
    <w:basedOn w:val="Standard"/>
    <w:uiPriority w:val="34"/>
    <w:qFormat/>
    <w:rsid w:val="00106005"/>
    <w:pPr>
      <w:ind w:left="720"/>
      <w:contextualSpacing/>
    </w:pPr>
  </w:style>
  <w:style w:type="paragraph" w:styleId="Zitat">
    <w:name w:val="Quote"/>
    <w:basedOn w:val="Standard"/>
    <w:next w:val="Standard"/>
    <w:link w:val="ZitatZchn"/>
    <w:uiPriority w:val="29"/>
    <w:qFormat/>
    <w:rsid w:val="00F0566E"/>
    <w:rPr>
      <w:i/>
      <w:iCs/>
      <w:color w:val="000000" w:themeColor="text1"/>
    </w:rPr>
  </w:style>
  <w:style w:type="character" w:customStyle="1" w:styleId="ZitatZchn">
    <w:name w:val="Zitat Zchn"/>
    <w:basedOn w:val="Absatz-Standardschriftart"/>
    <w:link w:val="Zitat"/>
    <w:uiPriority w:val="29"/>
    <w:rsid w:val="00F0566E"/>
    <w:rPr>
      <w:rFonts w:ascii="Arial" w:hAnsi="Arial"/>
      <w:i/>
      <w:iCs/>
      <w:color w:val="000000" w:themeColor="text1"/>
    </w:rPr>
  </w:style>
  <w:style w:type="paragraph" w:styleId="IntensivesZitat">
    <w:name w:val="Intense Quote"/>
    <w:basedOn w:val="Standard"/>
    <w:next w:val="Standard"/>
    <w:link w:val="IntensivesZitatZchn"/>
    <w:uiPriority w:val="30"/>
    <w:rsid w:val="00106005"/>
    <w:pPr>
      <w:pBdr>
        <w:bottom w:val="single" w:sz="4" w:space="4" w:color="4F81BD" w:themeColor="accent1"/>
      </w:pBdr>
      <w:spacing w:before="200" w:after="280"/>
      <w:ind w:left="936" w:right="936"/>
    </w:pPr>
    <w:rPr>
      <w:b/>
      <w:bCs/>
      <w:i/>
      <w:iCs/>
      <w:color w:val="4F81BD" w:themeColor="accent1"/>
    </w:rPr>
  </w:style>
  <w:style w:type="character" w:customStyle="1" w:styleId="IntensivesZitatZchn">
    <w:name w:val="Intensives Zitat Zchn"/>
    <w:basedOn w:val="Absatz-Standardschriftart"/>
    <w:link w:val="IntensivesZitat"/>
    <w:uiPriority w:val="30"/>
    <w:rsid w:val="00106005"/>
    <w:rPr>
      <w:b/>
      <w:bCs/>
      <w:i/>
      <w:iCs/>
      <w:color w:val="4F81BD" w:themeColor="accent1"/>
    </w:rPr>
  </w:style>
  <w:style w:type="character" w:styleId="SchwacheHervorhebung">
    <w:name w:val="Subtle Emphasis"/>
    <w:basedOn w:val="Absatz-Standardschriftart"/>
    <w:uiPriority w:val="19"/>
    <w:rsid w:val="00106005"/>
    <w:rPr>
      <w:i/>
      <w:iCs/>
      <w:color w:val="808080" w:themeColor="text1" w:themeTint="7F"/>
    </w:rPr>
  </w:style>
  <w:style w:type="character" w:styleId="IntensiveHervorhebung">
    <w:name w:val="Intense Emphasis"/>
    <w:basedOn w:val="Absatz-Standardschriftart"/>
    <w:uiPriority w:val="21"/>
    <w:rsid w:val="00106005"/>
    <w:rPr>
      <w:b/>
      <w:bCs/>
      <w:i/>
      <w:iCs/>
      <w:color w:val="4F81BD" w:themeColor="accent1"/>
    </w:rPr>
  </w:style>
  <w:style w:type="character" w:styleId="SchwacherVerweis">
    <w:name w:val="Subtle Reference"/>
    <w:basedOn w:val="Absatz-Standardschriftart"/>
    <w:uiPriority w:val="31"/>
    <w:rsid w:val="00106005"/>
    <w:rPr>
      <w:smallCaps/>
      <w:color w:val="C0504D" w:themeColor="accent2"/>
      <w:u w:val="single"/>
    </w:rPr>
  </w:style>
  <w:style w:type="character" w:styleId="IntensiverVerweis">
    <w:name w:val="Intense Reference"/>
    <w:basedOn w:val="Absatz-Standardschriftart"/>
    <w:uiPriority w:val="32"/>
    <w:rsid w:val="00106005"/>
    <w:rPr>
      <w:b/>
      <w:bCs/>
      <w:smallCaps/>
      <w:color w:val="C0504D" w:themeColor="accent2"/>
      <w:spacing w:val="5"/>
      <w:u w:val="single"/>
    </w:rPr>
  </w:style>
  <w:style w:type="character" w:styleId="Buchtitel">
    <w:name w:val="Book Title"/>
    <w:basedOn w:val="Absatz-Standardschriftart"/>
    <w:uiPriority w:val="33"/>
    <w:rsid w:val="00106005"/>
    <w:rPr>
      <w:b/>
      <w:bCs/>
      <w:smallCaps/>
      <w:spacing w:val="5"/>
    </w:rPr>
  </w:style>
  <w:style w:type="paragraph" w:styleId="Inhaltsverzeichnisberschrift">
    <w:name w:val="TOC Heading"/>
    <w:basedOn w:val="berschrift1"/>
    <w:next w:val="Standard"/>
    <w:uiPriority w:val="39"/>
    <w:semiHidden/>
    <w:unhideWhenUsed/>
    <w:qFormat/>
    <w:rsid w:val="00106005"/>
    <w:pPr>
      <w:outlineLvl w:val="9"/>
    </w:pPr>
  </w:style>
  <w:style w:type="paragraph" w:styleId="Beschriftung">
    <w:name w:val="caption"/>
    <w:basedOn w:val="Standard"/>
    <w:next w:val="Standard"/>
    <w:uiPriority w:val="35"/>
    <w:semiHidden/>
    <w:unhideWhenUsed/>
    <w:qFormat/>
    <w:rsid w:val="00106005"/>
    <w:pPr>
      <w:spacing w:line="240" w:lineRule="auto"/>
    </w:pPr>
    <w:rPr>
      <w:b/>
      <w:bCs/>
      <w:color w:val="4F81BD" w:themeColor="accent1"/>
      <w:sz w:val="18"/>
      <w:szCs w:val="18"/>
    </w:rPr>
  </w:style>
  <w:style w:type="paragraph" w:customStyle="1" w:styleId="CitaviBibliographyEntry">
    <w:name w:val="Citavi Bibliography Entry"/>
    <w:basedOn w:val="Standard"/>
    <w:link w:val="CitaviBibliographyEntryZchn"/>
    <w:rsid w:val="00D85B8C"/>
    <w:pPr>
      <w:tabs>
        <w:tab w:val="left" w:pos="283"/>
      </w:tabs>
      <w:spacing w:after="120"/>
      <w:ind w:left="283" w:hanging="283"/>
    </w:pPr>
  </w:style>
  <w:style w:type="character" w:customStyle="1" w:styleId="CitaviBibliographyEntryZchn">
    <w:name w:val="Citavi Bibliography Entry Zchn"/>
    <w:basedOn w:val="Absatz-Standardschriftart"/>
    <w:link w:val="CitaviBibliographyEntry"/>
    <w:rsid w:val="00D85B8C"/>
    <w:rPr>
      <w:rFonts w:ascii="Calibri" w:hAnsi="Calibri"/>
    </w:rPr>
  </w:style>
  <w:style w:type="paragraph" w:customStyle="1" w:styleId="CitaviBibliographyHeading">
    <w:name w:val="Citavi Bibliography Heading"/>
    <w:basedOn w:val="berschrift1"/>
    <w:link w:val="CitaviBibliographyHeadingZchn"/>
    <w:rsid w:val="00D7422F"/>
  </w:style>
  <w:style w:type="character" w:customStyle="1" w:styleId="CitaviBibliographyHeadingZchn">
    <w:name w:val="Citavi Bibliography Heading Zchn"/>
    <w:basedOn w:val="Absatz-Standardschriftart"/>
    <w:link w:val="CitaviBibliographyHeading"/>
    <w:rsid w:val="00D7422F"/>
    <w:rPr>
      <w:rFonts w:ascii="Calibri" w:eastAsiaTheme="majorEastAsia" w:hAnsi="Calibri" w:cstheme="majorBidi"/>
      <w:b/>
      <w:bCs/>
      <w:noProof/>
      <w:sz w:val="28"/>
      <w:szCs w:val="28"/>
    </w:rPr>
  </w:style>
  <w:style w:type="paragraph" w:customStyle="1" w:styleId="CitaviBibliographySubheading1">
    <w:name w:val="Citavi Bibliography Subheading 1"/>
    <w:basedOn w:val="berschrift2"/>
    <w:link w:val="CitaviBibliographySubheading1Zchn"/>
    <w:rsid w:val="00D85B8C"/>
    <w:pPr>
      <w:outlineLvl w:val="9"/>
    </w:pPr>
  </w:style>
  <w:style w:type="character" w:customStyle="1" w:styleId="CitaviBibliographySubheading1Zchn">
    <w:name w:val="Citavi Bibliography Subheading 1 Zchn"/>
    <w:basedOn w:val="Absatz-Standardschriftart"/>
    <w:link w:val="CitaviBibliographySubheading1"/>
    <w:rsid w:val="00D85B8C"/>
    <w:rPr>
      <w:rFonts w:ascii="Arial" w:eastAsiaTheme="majorEastAsia" w:hAnsi="Arial" w:cstheme="majorBidi"/>
      <w:b/>
      <w:bCs/>
      <w:szCs w:val="26"/>
    </w:rPr>
  </w:style>
  <w:style w:type="paragraph" w:customStyle="1" w:styleId="CitaviBibliographySubheading2">
    <w:name w:val="Citavi Bibliography Subheading 2"/>
    <w:basedOn w:val="berschrift3"/>
    <w:link w:val="CitaviBibliographySubheading2Zchn"/>
    <w:rsid w:val="00D85B8C"/>
    <w:pPr>
      <w:outlineLvl w:val="9"/>
    </w:pPr>
  </w:style>
  <w:style w:type="character" w:customStyle="1" w:styleId="CitaviBibliographySubheading2Zchn">
    <w:name w:val="Citavi Bibliography Subheading 2 Zchn"/>
    <w:basedOn w:val="Absatz-Standardschriftart"/>
    <w:link w:val="CitaviBibliographySubheading2"/>
    <w:rsid w:val="00D85B8C"/>
    <w:rPr>
      <w:rFonts w:asciiTheme="majorHAnsi" w:eastAsiaTheme="majorEastAsia" w:hAnsiTheme="majorHAnsi" w:cstheme="majorBidi"/>
      <w:b/>
      <w:bCs/>
      <w:color w:val="000000" w:themeColor="text1"/>
    </w:rPr>
  </w:style>
  <w:style w:type="paragraph" w:customStyle="1" w:styleId="CitaviBibliographySubheading3">
    <w:name w:val="Citavi Bibliography Subheading 3"/>
    <w:basedOn w:val="berschrift4"/>
    <w:link w:val="CitaviBibliographySubheading3Zchn"/>
    <w:rsid w:val="00D85B8C"/>
    <w:pPr>
      <w:outlineLvl w:val="9"/>
    </w:pPr>
  </w:style>
  <w:style w:type="character" w:customStyle="1" w:styleId="CitaviBibliographySubheading3Zchn">
    <w:name w:val="Citavi Bibliography Subheading 3 Zchn"/>
    <w:basedOn w:val="Absatz-Standardschriftart"/>
    <w:link w:val="CitaviBibliographySubheading3"/>
    <w:rsid w:val="00D85B8C"/>
    <w:rPr>
      <w:rFonts w:asciiTheme="majorHAnsi" w:eastAsiaTheme="majorEastAsia" w:hAnsiTheme="majorHAnsi" w:cstheme="majorBidi"/>
      <w:b/>
      <w:bCs/>
      <w:i/>
      <w:iCs/>
      <w:color w:val="4F81BD" w:themeColor="accent1"/>
    </w:rPr>
  </w:style>
  <w:style w:type="paragraph" w:customStyle="1" w:styleId="CitaviBibliographySubheading4">
    <w:name w:val="Citavi Bibliography Subheading 4"/>
    <w:basedOn w:val="berschrift5"/>
    <w:link w:val="CitaviBibliographySubheading4Zchn"/>
    <w:rsid w:val="00D85B8C"/>
    <w:pPr>
      <w:outlineLvl w:val="9"/>
    </w:pPr>
  </w:style>
  <w:style w:type="character" w:customStyle="1" w:styleId="CitaviBibliographySubheading4Zchn">
    <w:name w:val="Citavi Bibliography Subheading 4 Zchn"/>
    <w:basedOn w:val="Absatz-Standardschriftart"/>
    <w:link w:val="CitaviBibliographySubheading4"/>
    <w:rsid w:val="00D85B8C"/>
    <w:rPr>
      <w:rFonts w:asciiTheme="majorHAnsi" w:eastAsiaTheme="majorEastAsia" w:hAnsiTheme="majorHAnsi" w:cstheme="majorBidi"/>
      <w:color w:val="243F60" w:themeColor="accent1" w:themeShade="7F"/>
    </w:rPr>
  </w:style>
  <w:style w:type="paragraph" w:customStyle="1" w:styleId="CitaviBibliographySubheading5">
    <w:name w:val="Citavi Bibliography Subheading 5"/>
    <w:basedOn w:val="berschrift6"/>
    <w:link w:val="CitaviBibliographySubheading5Zchn"/>
    <w:rsid w:val="00D85B8C"/>
    <w:pPr>
      <w:outlineLvl w:val="9"/>
    </w:pPr>
  </w:style>
  <w:style w:type="character" w:customStyle="1" w:styleId="CitaviBibliographySubheading5Zchn">
    <w:name w:val="Citavi Bibliography Subheading 5 Zchn"/>
    <w:basedOn w:val="Absatz-Standardschriftart"/>
    <w:link w:val="CitaviBibliographySubheading5"/>
    <w:rsid w:val="00D85B8C"/>
    <w:rPr>
      <w:rFonts w:asciiTheme="majorHAnsi" w:eastAsiaTheme="majorEastAsia" w:hAnsiTheme="majorHAnsi" w:cstheme="majorBidi"/>
      <w:i/>
      <w:iCs/>
      <w:color w:val="243F60" w:themeColor="accent1" w:themeShade="7F"/>
    </w:rPr>
  </w:style>
  <w:style w:type="paragraph" w:customStyle="1" w:styleId="CitaviBibliographySubheading6">
    <w:name w:val="Citavi Bibliography Subheading 6"/>
    <w:basedOn w:val="berschrift7"/>
    <w:link w:val="CitaviBibliographySubheading6Zchn"/>
    <w:rsid w:val="00D85B8C"/>
    <w:pPr>
      <w:outlineLvl w:val="9"/>
    </w:pPr>
  </w:style>
  <w:style w:type="character" w:customStyle="1" w:styleId="CitaviBibliographySubheading6Zchn">
    <w:name w:val="Citavi Bibliography Subheading 6 Zchn"/>
    <w:basedOn w:val="Absatz-Standardschriftart"/>
    <w:link w:val="CitaviBibliographySubheading6"/>
    <w:rsid w:val="00D85B8C"/>
    <w:rPr>
      <w:rFonts w:asciiTheme="majorHAnsi" w:eastAsiaTheme="majorEastAsia" w:hAnsiTheme="majorHAnsi" w:cstheme="majorBidi"/>
      <w:i/>
      <w:iCs/>
      <w:color w:val="404040" w:themeColor="text1" w:themeTint="BF"/>
    </w:rPr>
  </w:style>
  <w:style w:type="paragraph" w:customStyle="1" w:styleId="CitaviBibliographySubheading7">
    <w:name w:val="Citavi Bibliography Subheading 7"/>
    <w:basedOn w:val="berschrift8"/>
    <w:link w:val="CitaviBibliographySubheading7Zchn"/>
    <w:rsid w:val="00D85B8C"/>
    <w:pPr>
      <w:outlineLvl w:val="9"/>
    </w:pPr>
  </w:style>
  <w:style w:type="character" w:customStyle="1" w:styleId="CitaviBibliographySubheading7Zchn">
    <w:name w:val="Citavi Bibliography Subheading 7 Zchn"/>
    <w:basedOn w:val="Absatz-Standardschriftart"/>
    <w:link w:val="CitaviBibliographySubheading7"/>
    <w:rsid w:val="00D85B8C"/>
    <w:rPr>
      <w:rFonts w:asciiTheme="majorHAnsi" w:eastAsiaTheme="majorEastAsia" w:hAnsiTheme="majorHAnsi" w:cstheme="majorBidi"/>
      <w:color w:val="4F81BD" w:themeColor="accent1"/>
      <w:sz w:val="20"/>
      <w:szCs w:val="20"/>
    </w:rPr>
  </w:style>
  <w:style w:type="paragraph" w:customStyle="1" w:styleId="CitaviBibliographySubheading8">
    <w:name w:val="Citavi Bibliography Subheading 8"/>
    <w:basedOn w:val="berschrift9"/>
    <w:link w:val="CitaviBibliographySubheading8Zchn"/>
    <w:rsid w:val="00D85B8C"/>
    <w:pPr>
      <w:outlineLvl w:val="9"/>
    </w:pPr>
  </w:style>
  <w:style w:type="character" w:customStyle="1" w:styleId="CitaviBibliographySubheading8Zchn">
    <w:name w:val="Citavi Bibliography Subheading 8 Zchn"/>
    <w:basedOn w:val="Absatz-Standardschriftart"/>
    <w:link w:val="CitaviBibliographySubheading8"/>
    <w:rsid w:val="00D85B8C"/>
    <w:rPr>
      <w:rFonts w:asciiTheme="majorHAnsi" w:eastAsiaTheme="majorEastAsia" w:hAnsiTheme="majorHAnsi" w:cstheme="majorBidi"/>
      <w:i/>
      <w:iCs/>
      <w:color w:val="404040" w:themeColor="text1" w:themeTint="BF"/>
      <w:sz w:val="20"/>
      <w:szCs w:val="20"/>
    </w:rPr>
  </w:style>
  <w:style w:type="paragraph" w:styleId="Funotentext">
    <w:name w:val="footnote text"/>
    <w:basedOn w:val="Standard"/>
    <w:link w:val="FunotentextZchn"/>
    <w:uiPriority w:val="99"/>
    <w:semiHidden/>
    <w:unhideWhenUsed/>
    <w:rsid w:val="00C03530"/>
    <w:pPr>
      <w:spacing w:after="0" w:line="240" w:lineRule="auto"/>
    </w:pPr>
    <w:rPr>
      <w:sz w:val="20"/>
      <w:szCs w:val="20"/>
    </w:rPr>
  </w:style>
  <w:style w:type="character" w:customStyle="1" w:styleId="FunotentextZchn">
    <w:name w:val="Fußnotentext Zchn"/>
    <w:basedOn w:val="Absatz-Standardschriftart"/>
    <w:link w:val="Funotentext"/>
    <w:uiPriority w:val="99"/>
    <w:semiHidden/>
    <w:rsid w:val="00C03530"/>
    <w:rPr>
      <w:rFonts w:ascii="Arial" w:hAnsi="Arial"/>
      <w:sz w:val="20"/>
      <w:szCs w:val="20"/>
    </w:rPr>
  </w:style>
  <w:style w:type="character" w:styleId="Funotenzeichen">
    <w:name w:val="footnote reference"/>
    <w:basedOn w:val="Absatz-Standardschriftart"/>
    <w:uiPriority w:val="99"/>
    <w:semiHidden/>
    <w:unhideWhenUsed/>
    <w:rsid w:val="00C03530"/>
    <w:rPr>
      <w:vertAlign w:val="superscript"/>
    </w:rPr>
  </w:style>
  <w:style w:type="paragraph" w:customStyle="1" w:styleId="id-storyelement-paragraph">
    <w:name w:val="id-storyelement-paragraph"/>
    <w:basedOn w:val="Standard"/>
    <w:rsid w:val="000C48E9"/>
    <w:pPr>
      <w:spacing w:before="100" w:beforeAutospacing="1" w:after="100" w:afterAutospacing="1" w:line="240" w:lineRule="auto"/>
    </w:pPr>
    <w:rPr>
      <w:rFonts w:ascii="Times New Roman" w:eastAsia="Times New Roman" w:hAnsi="Times New Roman" w:cs="Times New Roman"/>
      <w:sz w:val="24"/>
      <w:szCs w:val="24"/>
      <w:lang w:eastAsia="de-DE"/>
    </w:rPr>
  </w:style>
  <w:style w:type="character" w:styleId="Kommentarzeichen">
    <w:name w:val="annotation reference"/>
    <w:basedOn w:val="Absatz-Standardschriftart"/>
    <w:uiPriority w:val="99"/>
    <w:semiHidden/>
    <w:unhideWhenUsed/>
    <w:rsid w:val="000C48E9"/>
    <w:rPr>
      <w:sz w:val="16"/>
      <w:szCs w:val="16"/>
    </w:rPr>
  </w:style>
  <w:style w:type="paragraph" w:styleId="StandardWeb">
    <w:name w:val="Normal (Web)"/>
    <w:basedOn w:val="Standard"/>
    <w:uiPriority w:val="99"/>
    <w:unhideWhenUsed/>
    <w:rsid w:val="000C48E9"/>
    <w:pPr>
      <w:spacing w:before="100" w:beforeAutospacing="1" w:after="100" w:afterAutospacing="1" w:line="240" w:lineRule="auto"/>
    </w:pPr>
    <w:rPr>
      <w:rFonts w:ascii="Times New Roman" w:eastAsia="Times New Roman" w:hAnsi="Times New Roman" w:cs="Times New Roman"/>
      <w:sz w:val="24"/>
      <w:szCs w:val="24"/>
      <w:lang w:eastAsia="de-DE"/>
    </w:rPr>
  </w:style>
  <w:style w:type="table" w:styleId="Tabellenraster">
    <w:name w:val="Table Grid"/>
    <w:basedOn w:val="NormaleTabelle"/>
    <w:uiPriority w:val="59"/>
    <w:rsid w:val="00E51C4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itternetztabelle1hell">
    <w:name w:val="Grid Table 1 Light"/>
    <w:basedOn w:val="NormaleTabelle"/>
    <w:uiPriority w:val="46"/>
    <w:rsid w:val="00E51C4A"/>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berarbeitung">
    <w:name w:val="Revision"/>
    <w:hidden/>
    <w:uiPriority w:val="99"/>
    <w:semiHidden/>
    <w:rsid w:val="0087449A"/>
    <w:pPr>
      <w:spacing w:after="0" w:line="240" w:lineRule="auto"/>
    </w:pPr>
    <w:rPr>
      <w:rFonts w:ascii="Calibri" w:hAnsi="Calibri"/>
    </w:rPr>
  </w:style>
  <w:style w:type="character" w:styleId="BesuchterLink">
    <w:name w:val="FollowedHyperlink"/>
    <w:basedOn w:val="Absatz-Standardschriftart"/>
    <w:uiPriority w:val="99"/>
    <w:semiHidden/>
    <w:unhideWhenUsed/>
    <w:rsid w:val="001962C0"/>
    <w:rPr>
      <w:color w:val="800080" w:themeColor="followedHyperlink"/>
      <w:u w:val="single"/>
    </w:rPr>
  </w:style>
  <w:style w:type="character" w:styleId="NichtaufgelsteErwhnung">
    <w:name w:val="Unresolved Mention"/>
    <w:basedOn w:val="Absatz-Standardschriftart"/>
    <w:uiPriority w:val="99"/>
    <w:semiHidden/>
    <w:unhideWhenUsed/>
    <w:rsid w:val="003457F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966649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yperlink" Target="https://arxiv.org/pdf/2303.08774.pdf" TargetMode="Externa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https://www.bpb.de/themen/arbeit/arbeitsmarktpolitik/522513/die-auswirkungen-von-kuenstlicher-intelligenz-auf-den-arbeitsmarkt/" TargetMode="External"/><Relationship Id="rId2" Type="http://schemas.openxmlformats.org/officeDocument/2006/relationships/customXml" Target="../customXml/item2.xml"/><Relationship Id="rId16" Type="http://schemas.openxmlformats.org/officeDocument/2006/relationships/hyperlink" Target="https://www.fr.de/ratgeber/karriere/schreiben-lassen-kann-ich-meine-arbeitsmails-von-einer-ki-zr-92458963.html"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lrz.legal/de/lrz/kuenstliche-intelligenz-wer-haftet"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theme" Target="theme/theme1.xml"/></Relationships>
</file>

<file path=word/_rels/header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08CA13AC0864C3981A03564D6D32B04"/>
        <w:category>
          <w:name w:val="Allgemein"/>
          <w:gallery w:val="placeholder"/>
        </w:category>
        <w:types>
          <w:type w:val="bbPlcHdr"/>
        </w:types>
        <w:behaviors>
          <w:behavior w:val="content"/>
        </w:behaviors>
        <w:guid w:val="{799C77A1-9384-4A90-A447-8CBE4DD1DA1A}"/>
      </w:docPartPr>
      <w:docPartBody>
        <w:p w:rsidR="00410B9C" w:rsidRDefault="00900D5A">
          <w:pPr>
            <w:pStyle w:val="908CA13AC0864C3981A03564D6D32B04"/>
          </w:pPr>
          <w:r w:rsidRPr="002F0B60">
            <w:rPr>
              <w:rStyle w:val="Platzhaltertext"/>
            </w:rPr>
            <w:t>[Titel]</w:t>
          </w:r>
        </w:p>
      </w:docPartBody>
    </w:docPart>
    <w:docPart>
      <w:docPartPr>
        <w:name w:val="D39780DF100E4A7397AE39BE58B773F3"/>
        <w:category>
          <w:name w:val="Allgemein"/>
          <w:gallery w:val="placeholder"/>
        </w:category>
        <w:types>
          <w:type w:val="bbPlcHdr"/>
        </w:types>
        <w:behaviors>
          <w:behavior w:val="content"/>
        </w:behaviors>
        <w:guid w:val="{A8C6F9F6-057D-4CE3-B60C-7B0D90CE9DEC}"/>
      </w:docPartPr>
      <w:docPartBody>
        <w:p w:rsidR="00410B9C" w:rsidRDefault="00900D5A">
          <w:pPr>
            <w:pStyle w:val="D39780DF100E4A7397AE39BE58B773F3"/>
          </w:pPr>
          <w:r w:rsidRPr="002F0B60">
            <w:rPr>
              <w:rStyle w:val="Platzhaltertext"/>
            </w:rPr>
            <w:t>[Kategorie]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25A21"/>
    <w:rsid w:val="00023811"/>
    <w:rsid w:val="001B3712"/>
    <w:rsid w:val="00225A21"/>
    <w:rsid w:val="002263DC"/>
    <w:rsid w:val="00283CA4"/>
    <w:rsid w:val="00410B9C"/>
    <w:rsid w:val="008C2200"/>
    <w:rsid w:val="00900D5A"/>
    <w:rsid w:val="0099598B"/>
    <w:rsid w:val="009F73A8"/>
    <w:rsid w:val="00BA7FE8"/>
    <w:rsid w:val="00C04D80"/>
    <w:rsid w:val="00C15A05"/>
    <w:rsid w:val="00E85EDD"/>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de-DE" w:eastAsia="de-D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900D5A"/>
    <w:rPr>
      <w:color w:val="808080"/>
    </w:rPr>
  </w:style>
  <w:style w:type="paragraph" w:customStyle="1" w:styleId="908CA13AC0864C3981A03564D6D32B04">
    <w:name w:val="908CA13AC0864C3981A03564D6D32B04"/>
  </w:style>
  <w:style w:type="paragraph" w:customStyle="1" w:styleId="D39780DF100E4A7397AE39BE58B773F3">
    <w:name w:val="D39780DF100E4A7397AE39BE58B773F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Verwenden Sie zum formatieren möglichst die Struktur dieses Dokuments [Standard, Überschrift 1, Überschrift 2, Überschrift 3] und vermeiden Sie „per Hand“ einzelne Absätze oder gar Überschriften zu formatieren. Wir arbeiten ganz bewusst mit wenigen Formatvorlagen. Für Arbeitsblätter und besondere Bausteine können eigene Vorlagen ggf. ergänzt werden. Diese sind in Dokumenten einer Reihe einheitlich zu nutzen. Die Ausprägung „fett“ sollte den Überschriften vorbehalten bleiben, Hervorhebungen in kursiv reichen aus und lassen einen Text lesbarer erscheinen. Alternativ kann auch auf den freien Schriftsatz „Liberation“ mit der Ausprägung „Sans“ gewechselt werden. Die Kopfzeile der ersten Seite (Titelseite) enthält für alle im Projekt erstellten Dokumente das Sinus-Logo, die Namen der Autoren, das Unterrichtsfach, ggf. Schulform und Jahrgangstufe. Bei Arbeitsblättern ist zu prüfen werden, ob das Logo eingebunden werden kann. Auf den Kopf- und Fußzeilen der weiteren Seiten sollen Titel und Kategorie bzw. „SINUS.NRW“ Jahr und „Seite m von n“ genannt werden.  Dies ist in dieser Vorlage eingestellt.</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HarvardAnglia2008OfficeOnline.xsl" StyleName="Harvard – Anglia 2008"/>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e6e35ab0-47c0-42ee-8839-c8ea12f46181">
      <Terms xmlns="http://schemas.microsoft.com/office/infopath/2007/PartnerControls"/>
    </lcf76f155ced4ddcb4097134ff3c332f>
    <TaxCatchAll xmlns="aeca4596-2d05-4573-8d06-5235b9a7c9ab"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kument" ma:contentTypeID="0x010100E67541135463274F981786EC25375342" ma:contentTypeVersion="15" ma:contentTypeDescription="Ein neues Dokument erstellen." ma:contentTypeScope="" ma:versionID="6bc13cb4fe10b6561d0f5ca91de2d41a">
  <xsd:schema xmlns:xsd="http://www.w3.org/2001/XMLSchema" xmlns:xs="http://www.w3.org/2001/XMLSchema" xmlns:p="http://schemas.microsoft.com/office/2006/metadata/properties" xmlns:ns2="e6e35ab0-47c0-42ee-8839-c8ea12f46181" xmlns:ns3="aeca4596-2d05-4573-8d06-5235b9a7c9ab" targetNamespace="http://schemas.microsoft.com/office/2006/metadata/properties" ma:root="true" ma:fieldsID="27fbf7a40736447d85a9bc22b175c3a2" ns2:_="" ns3:_="">
    <xsd:import namespace="e6e35ab0-47c0-42ee-8839-c8ea12f46181"/>
    <xsd:import namespace="aeca4596-2d05-4573-8d06-5235b9a7c9a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DateTaken"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e35ab0-47c0-42ee-8839-c8ea12f461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Bildmarkierungen" ma:readOnly="false" ma:fieldId="{5cf76f15-5ced-4ddc-b409-7134ff3c332f}" ma:taxonomyMulti="true" ma:sspId="1762566f-f74c-4847-b05d-f08b4f8e4697"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ca4596-2d05-4573-8d06-5235b9a7c9ab"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13b74a19-74c9-4ee7-8404-6e4806ddf5f4}" ma:internalName="TaxCatchAll" ma:showField="CatchAllData" ma:web="aeca4596-2d05-4573-8d06-5235b9a7c9a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C4A9081-2F6B-4713-9388-70A2A625EB96}">
  <ds:schemaRefs>
    <ds:schemaRef ds:uri="http://schemas.openxmlformats.org/officeDocument/2006/bibliography"/>
  </ds:schemaRefs>
</ds:datastoreItem>
</file>

<file path=customXml/itemProps3.xml><?xml version="1.0" encoding="utf-8"?>
<ds:datastoreItem xmlns:ds="http://schemas.openxmlformats.org/officeDocument/2006/customXml" ds:itemID="{6D654483-770C-4744-B53E-91585B9D3AB6}">
  <ds:schemaRefs>
    <ds:schemaRef ds:uri="http://schemas.microsoft.com/sharepoint/v3/contenttype/forms"/>
  </ds:schemaRefs>
</ds:datastoreItem>
</file>

<file path=customXml/itemProps4.xml><?xml version="1.0" encoding="utf-8"?>
<ds:datastoreItem xmlns:ds="http://schemas.openxmlformats.org/officeDocument/2006/customXml" ds:itemID="{170DB603-C605-45E4-8938-E8D4CDAA792F}">
  <ds:schemaRefs>
    <ds:schemaRef ds:uri="http://schemas.microsoft.com/office/2006/metadata/properties"/>
    <ds:schemaRef ds:uri="http://schemas.microsoft.com/office/infopath/2007/PartnerControls"/>
    <ds:schemaRef ds:uri="e6e35ab0-47c0-42ee-8839-c8ea12f46181"/>
    <ds:schemaRef ds:uri="aeca4596-2d05-4573-8d06-5235b9a7c9ab"/>
  </ds:schemaRefs>
</ds:datastoreItem>
</file>

<file path=customXml/itemProps5.xml><?xml version="1.0" encoding="utf-8"?>
<ds:datastoreItem xmlns:ds="http://schemas.openxmlformats.org/officeDocument/2006/customXml" ds:itemID="{A52DD42B-FE8F-4831-A141-FFE2165D46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e35ab0-47c0-42ee-8839-c8ea12f46181"/>
    <ds:schemaRef ds:uri="aeca4596-2d05-4573-8d06-5235b9a7c9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Pages>
  <Words>1264</Words>
  <Characters>7967</Characters>
  <Application>Microsoft Office Word</Application>
  <DocSecurity>0</DocSecurity>
  <Lines>66</Lines>
  <Paragraphs>18</Paragraphs>
  <ScaleCrop>false</ScaleCrop>
  <HeadingPairs>
    <vt:vector size="2" baseType="variant">
      <vt:variant>
        <vt:lpstr>Titel</vt:lpstr>
      </vt:variant>
      <vt:variant>
        <vt:i4>1</vt:i4>
      </vt:variant>
    </vt:vector>
  </HeadingPairs>
  <TitlesOfParts>
    <vt:vector size="1" baseType="lpstr">
      <vt:lpstr>KI-Nutzung und leistungsrechte Bezahlung?</vt:lpstr>
    </vt:vector>
  </TitlesOfParts>
  <Company>QUA-LiS.NRW</Company>
  <LinksUpToDate>false</LinksUpToDate>
  <CharactersWithSpaces>9213</CharactersWithSpaces>
  <SharedDoc>false</SharedDoc>
  <HyperlinkBase>ww.sinus.nrw.de</HyperlinkBase>
  <HLinks>
    <vt:vector size="12" baseType="variant">
      <vt:variant>
        <vt:i4>1507416</vt:i4>
      </vt:variant>
      <vt:variant>
        <vt:i4>5</vt:i4>
      </vt:variant>
      <vt:variant>
        <vt:i4>0</vt:i4>
      </vt:variant>
      <vt:variant>
        <vt:i4>5</vt:i4>
      </vt:variant>
      <vt:variant>
        <vt:lpwstr>https://arxiv.org/pdf/2303.08774.pdf</vt:lpwstr>
      </vt:variant>
      <vt:variant>
        <vt:lpwstr/>
      </vt:variant>
      <vt:variant>
        <vt:i4>4784217</vt:i4>
      </vt:variant>
      <vt:variant>
        <vt:i4>2</vt:i4>
      </vt:variant>
      <vt:variant>
        <vt:i4>0</vt:i4>
      </vt:variant>
      <vt:variant>
        <vt:i4>5</vt:i4>
      </vt:variant>
      <vt:variant>
        <vt:lpwstr>https://www.fr.de/ratgeber/karriere/schreiben-lassen-kann-ich-meine-arbeitsmails-von-einer-ki-zr-92458963.html</vt:lpwstr>
      </vt:variant>
      <vt:variant>
        <vt:lpwstr>id-Comments</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KI-Nutzung und leistungsrechte Bezahlung?</dc:title>
  <dc:subject/>
  <dc:creator>Jan Schröder</dc:creator>
  <cp:keywords/>
  <cp:lastModifiedBy>Theis, Sven</cp:lastModifiedBy>
  <cp:revision>6</cp:revision>
  <cp:lastPrinted>2024-03-04T17:23:00Z</cp:lastPrinted>
  <dcterms:created xsi:type="dcterms:W3CDTF">2024-06-04T20:01:00Z</dcterms:created>
  <dcterms:modified xsi:type="dcterms:W3CDTF">2025-05-20T17:51:00Z</dcterms:modified>
  <cp:category>Mathematik, Gymnasium, EF</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itaviDocumentProperty_0">
    <vt:lpwstr>581d75ee-594f-46f9-83db-99342381a849</vt:lpwstr>
  </property>
  <property fmtid="{D5CDD505-2E9C-101B-9397-08002B2CF9AE}" pid="3" name="CitaviDocumentProperty_1">
    <vt:lpwstr>5.7.0.0</vt:lpwstr>
  </property>
  <property fmtid="{D5CDD505-2E9C-101B-9397-08002B2CF9AE}" pid="4" name="CitaviDocumentProperty_8">
    <vt:lpwstr>Q:\Projekte\SINUS\_Literaturdatenbank\Sinus-Datenbank.ctv5</vt:lpwstr>
  </property>
  <property fmtid="{D5CDD505-2E9C-101B-9397-08002B2CF9AE}" pid="5" name="CitaviDocumentProperty_7">
    <vt:lpwstr>Sinus-Datenbank</vt:lpwstr>
  </property>
  <property fmtid="{D5CDD505-2E9C-101B-9397-08002B2CF9AE}" pid="6" name="CitaviDocumentProperty_6">
    <vt:lpwstr>True</vt:lpwstr>
  </property>
  <property fmtid="{D5CDD505-2E9C-101B-9397-08002B2CF9AE}" pid="7" name="ContentTypeId">
    <vt:lpwstr>0x010100E67541135463274F981786EC25375342</vt:lpwstr>
  </property>
  <property fmtid="{D5CDD505-2E9C-101B-9397-08002B2CF9AE}" pid="8" name="MediaServiceImageTags">
    <vt:lpwstr/>
  </property>
</Properties>
</file>